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6" r:id="rId3"/>
    <p:sldId id="282" r:id="rId4"/>
    <p:sldId id="283" r:id="rId5"/>
    <p:sldId id="264" r:id="rId6"/>
    <p:sldId id="261" r:id="rId7"/>
    <p:sldId id="276" r:id="rId8"/>
    <p:sldId id="272" r:id="rId9"/>
    <p:sldId id="275" r:id="rId10"/>
    <p:sldId id="277" r:id="rId11"/>
    <p:sldId id="270" r:id="rId12"/>
    <p:sldId id="274" r:id="rId13"/>
    <p:sldId id="278" r:id="rId14"/>
    <p:sldId id="273" r:id="rId15"/>
    <p:sldId id="262" r:id="rId16"/>
    <p:sldId id="288" r:id="rId17"/>
    <p:sldId id="289" r:id="rId18"/>
    <p:sldId id="290" r:id="rId19"/>
    <p:sldId id="297" r:id="rId20"/>
    <p:sldId id="295" r:id="rId21"/>
    <p:sldId id="279" r:id="rId22"/>
    <p:sldId id="291" r:id="rId23"/>
    <p:sldId id="293" r:id="rId24"/>
    <p:sldId id="294" r:id="rId25"/>
    <p:sldId id="298" r:id="rId26"/>
    <p:sldId id="287" r:id="rId27"/>
    <p:sldId id="285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7D8"/>
    <a:srgbClr val="54A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 autoAdjust="0"/>
    <p:restoredTop sz="88435"/>
  </p:normalViewPr>
  <p:slideViewPr>
    <p:cSldViewPr snapToGrid="0">
      <p:cViewPr>
        <p:scale>
          <a:sx n="79" d="100"/>
          <a:sy n="79" d="100"/>
        </p:scale>
        <p:origin x="19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8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4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32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6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6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4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9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1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2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2024. 1. 13.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30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E3E15D-2F0C-FA5F-438D-B095AF90CAFD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75B467-9038-565A-1D31-830FDCBE6E16}"/>
              </a:ext>
            </a:extLst>
          </p:cNvPr>
          <p:cNvSpPr txBox="1"/>
          <p:nvPr/>
        </p:nvSpPr>
        <p:spPr>
          <a:xfrm>
            <a:off x="676863" y="2084584"/>
            <a:ext cx="105941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600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&lt;Smart Shoes Care&gt;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6F9F9-2083-17CD-D71E-6DFAD2C9E156}"/>
              </a:ext>
            </a:extLst>
          </p:cNvPr>
          <p:cNvSpPr txBox="1"/>
          <p:nvPr/>
        </p:nvSpPr>
        <p:spPr>
          <a:xfrm>
            <a:off x="8649730" y="5329541"/>
            <a:ext cx="2446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201810876 </a:t>
            </a:r>
            <a:r>
              <a:rPr lang="ko-KR" altLang="en-US" dirty="0"/>
              <a:t>문성준</a:t>
            </a:r>
            <a:endParaRPr lang="en-US" altLang="ko-KR" dirty="0"/>
          </a:p>
          <a:p>
            <a:r>
              <a:rPr lang="en-US" altLang="ko-KR" dirty="0"/>
              <a:t>201910903 </a:t>
            </a:r>
            <a:r>
              <a:rPr lang="ko-KR" altLang="en-US" dirty="0"/>
              <a:t>오세욱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4DA1A-11CB-8EB4-3ED5-25A1563CDB62}"/>
              </a:ext>
            </a:extLst>
          </p:cNvPr>
          <p:cNvSpPr txBox="1"/>
          <p:nvPr/>
        </p:nvSpPr>
        <p:spPr>
          <a:xfrm>
            <a:off x="7455971" y="2851136"/>
            <a:ext cx="3150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TEAM MASEOK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58F75B4-64C6-25AF-D41B-29D9D319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3676322"/>
            <a:ext cx="1398121" cy="138959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0CA6A6-AEA0-A416-C9F1-5085CA37345C}"/>
              </a:ext>
            </a:extLst>
          </p:cNvPr>
          <p:cNvGrpSpPr/>
          <p:nvPr/>
        </p:nvGrpSpPr>
        <p:grpSpPr>
          <a:xfrm>
            <a:off x="4813582" y="4043763"/>
            <a:ext cx="331151" cy="581173"/>
            <a:chOff x="4016857" y="4503123"/>
            <a:chExt cx="589783" cy="5897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79052B9-482F-1A47-398C-975B7A7B4DE3}"/>
                </a:ext>
              </a:extLst>
            </p:cNvPr>
            <p:cNvSpPr/>
            <p:nvPr/>
          </p:nvSpPr>
          <p:spPr>
            <a:xfrm rot="5400000">
              <a:off x="4016858" y="4746457"/>
              <a:ext cx="589783" cy="103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40F6197-0B70-D10E-67DE-6E3A8E6411C9}"/>
                </a:ext>
              </a:extLst>
            </p:cNvPr>
            <p:cNvSpPr/>
            <p:nvPr/>
          </p:nvSpPr>
          <p:spPr>
            <a:xfrm rot="10800000">
              <a:off x="4016857" y="4746456"/>
              <a:ext cx="589783" cy="103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DD112E4-4BFF-5943-4179-BFC892736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124" y="3769127"/>
            <a:ext cx="1488546" cy="1174415"/>
          </a:xfrm>
          <a:prstGeom prst="rect">
            <a:avLst/>
          </a:prstGeom>
        </p:spPr>
      </p:pic>
      <p:sp>
        <p:nvSpPr>
          <p:cNvPr id="25" name="같음 기호 24">
            <a:extLst>
              <a:ext uri="{FF2B5EF4-FFF2-40B4-BE49-F238E27FC236}">
                <a16:creationId xmlns:a16="http://schemas.microsoft.com/office/drawing/2014/main" id="{F57FB923-A8B7-6577-57B8-A41588565485}"/>
              </a:ext>
            </a:extLst>
          </p:cNvPr>
          <p:cNvSpPr/>
          <p:nvPr/>
        </p:nvSpPr>
        <p:spPr>
          <a:xfrm>
            <a:off x="7593347" y="4113712"/>
            <a:ext cx="456371" cy="44051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85E717D-4B48-72F0-CDBE-632CA0F0E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790" y="3834922"/>
            <a:ext cx="986411" cy="9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주제 선정 이유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03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9331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1"/>
              <a:ext cx="12096000" cy="535392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 선정 이유 </a:t>
              </a: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신발 시장 규모</a:t>
              </a: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C15F084-8025-D8CF-CB2C-35647EB6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75" y="1331326"/>
            <a:ext cx="5052498" cy="5067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AD9E0B-C9C2-A7EB-BF8B-040E3E5C7A40}"/>
              </a:ext>
            </a:extLst>
          </p:cNvPr>
          <p:cNvSpPr txBox="1"/>
          <p:nvPr/>
        </p:nvSpPr>
        <p:spPr>
          <a:xfrm>
            <a:off x="6221815" y="3761868"/>
            <a:ext cx="5281566" cy="1129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0" i="0" dirty="0">
                <a:solidFill>
                  <a:srgbClr val="FF0000"/>
                </a:solidFill>
                <a:effectLst/>
                <a:latin typeface="ë‹ì›€"/>
              </a:rPr>
              <a:t>MZ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ë‹ì›€"/>
              </a:rPr>
              <a:t>세대</a:t>
            </a:r>
            <a:r>
              <a:rPr lang="ko-KR" altLang="en-US" sz="1600" b="0" i="0" dirty="0">
                <a:effectLst/>
                <a:latin typeface="ë‹ì›€"/>
              </a:rPr>
              <a:t>가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ë‹ì›€"/>
              </a:rPr>
              <a:t>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ë‹ì›€"/>
              </a:rPr>
              <a:t>신발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ë‹ì›€"/>
              </a:rPr>
              <a:t>을 중요한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ë‹ì›€"/>
              </a:rPr>
              <a:t>패션아이템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ë‹ì›€"/>
              </a:rPr>
              <a:t>으로 여겨 지출을 아끼지 않은 경향도 더욱 </a:t>
            </a: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ë‹ì›€"/>
              </a:rPr>
              <a:t>뚜렷해질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ë‹ì›€"/>
              </a:rPr>
              <a:t> 것으로 보인다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ë‹ì›€"/>
              </a:rPr>
              <a:t>.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311FB-BB6F-6BCE-3E44-7B205C729E7D}"/>
              </a:ext>
            </a:extLst>
          </p:cNvPr>
          <p:cNvSpPr txBox="1"/>
          <p:nvPr/>
        </p:nvSpPr>
        <p:spPr>
          <a:xfrm>
            <a:off x="6991602" y="1638533"/>
            <a:ext cx="3479135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Coronavirus</a:t>
            </a:r>
            <a:r>
              <a:rPr lang="ko-KR" altLang="en-US" sz="2400" dirty="0"/>
              <a:t> </a:t>
            </a:r>
            <a:r>
              <a:rPr lang="en-US" altLang="ko-KR" sz="2400" dirty="0"/>
              <a:t>19 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Pandemic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3AB1E-1BF9-1341-295F-B5E186495DAA}"/>
              </a:ext>
            </a:extLst>
          </p:cNvPr>
          <p:cNvSpPr txBox="1"/>
          <p:nvPr/>
        </p:nvSpPr>
        <p:spPr>
          <a:xfrm>
            <a:off x="94456" y="6496662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https://kr.investing.com/news/markets/article-809396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F9534A-75EF-AA76-E2AC-2277F471D8E8}"/>
              </a:ext>
            </a:extLst>
          </p:cNvPr>
          <p:cNvSpPr txBox="1"/>
          <p:nvPr/>
        </p:nvSpPr>
        <p:spPr>
          <a:xfrm>
            <a:off x="8069618" y="2967335"/>
            <a:ext cx="132310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Endemic</a:t>
            </a:r>
            <a:endParaRPr lang="ko-KR" altLang="en-US" sz="2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3124B58-5486-16CC-3316-63CC5668F758}"/>
              </a:ext>
            </a:extLst>
          </p:cNvPr>
          <p:cNvSpPr/>
          <p:nvPr/>
        </p:nvSpPr>
        <p:spPr>
          <a:xfrm rot="5400000">
            <a:off x="8500509" y="2402338"/>
            <a:ext cx="461319" cy="2628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직사각형 1030">
            <a:extLst>
              <a:ext uri="{FF2B5EF4-FFF2-40B4-BE49-F238E27FC236}">
                <a16:creationId xmlns:a16="http://schemas.microsoft.com/office/drawing/2014/main" id="{0B31990D-CB67-E65A-B58F-155FF68098E0}"/>
              </a:ext>
            </a:extLst>
          </p:cNvPr>
          <p:cNvSpPr/>
          <p:nvPr/>
        </p:nvSpPr>
        <p:spPr>
          <a:xfrm>
            <a:off x="971480" y="1331326"/>
            <a:ext cx="3874840" cy="403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5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B3B3521-4A85-2B11-6F3E-9AECC59C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3" y="3952948"/>
            <a:ext cx="5549275" cy="2070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97E25B-23AC-3BF2-AA78-10B85439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4" y="933250"/>
            <a:ext cx="5549275" cy="176037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16212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 선정 이유 </a:t>
              </a: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sz="3200" i="1" kern="0" dirty="0" err="1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리셀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시장 규모</a:t>
              </a: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983AB1E-1BF9-1341-295F-B5E186495DAA}"/>
              </a:ext>
            </a:extLst>
          </p:cNvPr>
          <p:cNvSpPr txBox="1"/>
          <p:nvPr/>
        </p:nvSpPr>
        <p:spPr>
          <a:xfrm>
            <a:off x="36606" y="6505993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https://www.korea.kr/news/visualNewsView.do?newsId=148908568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A09229-03BB-5578-C27F-57FBEAD9BB38}"/>
              </a:ext>
            </a:extLst>
          </p:cNvPr>
          <p:cNvSpPr/>
          <p:nvPr/>
        </p:nvSpPr>
        <p:spPr>
          <a:xfrm>
            <a:off x="1989553" y="4977404"/>
            <a:ext cx="303031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0B5A73-8BA4-5F65-D304-4526AF9BFA2F}"/>
              </a:ext>
            </a:extLst>
          </p:cNvPr>
          <p:cNvSpPr/>
          <p:nvPr/>
        </p:nvSpPr>
        <p:spPr>
          <a:xfrm>
            <a:off x="307911" y="1049557"/>
            <a:ext cx="5299788" cy="573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5EFD3-0138-71F2-5096-308AB36FD09F}"/>
              </a:ext>
            </a:extLst>
          </p:cNvPr>
          <p:cNvSpPr txBox="1"/>
          <p:nvPr/>
        </p:nvSpPr>
        <p:spPr>
          <a:xfrm>
            <a:off x="7551337" y="1813437"/>
            <a:ext cx="2886555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0" i="0" dirty="0" err="1">
                <a:solidFill>
                  <a:srgbClr val="374151"/>
                </a:solidFill>
                <a:effectLst/>
                <a:latin typeface="Söhne"/>
              </a:rPr>
              <a:t>리셀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시장 </a:t>
            </a:r>
            <a:r>
              <a:rPr lang="ko-KR" altLang="en-US" sz="2400" dirty="0">
                <a:solidFill>
                  <a:srgbClr val="374151"/>
                </a:solidFill>
                <a:latin typeface="Söhne"/>
              </a:rPr>
              <a:t>규모 확대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A02A8-90DE-2B01-C967-811671FA552F}"/>
              </a:ext>
            </a:extLst>
          </p:cNvPr>
          <p:cNvSpPr txBox="1"/>
          <p:nvPr/>
        </p:nvSpPr>
        <p:spPr>
          <a:xfrm>
            <a:off x="6621522" y="3429000"/>
            <a:ext cx="5281566" cy="200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0" dirty="0" err="1">
                <a:solidFill>
                  <a:srgbClr val="FF0000"/>
                </a:solidFill>
                <a:effectLst/>
                <a:latin typeface="Söhne"/>
              </a:rPr>
              <a:t>리셀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"/>
              </a:rPr>
              <a:t>(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öhne"/>
              </a:rPr>
              <a:t>중고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öhne"/>
              </a:rPr>
              <a:t>)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시장의 확대에 있어서 가장 중요한 포인트는 신발의 관리와 착용 시간이다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이에 따라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스마트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슈케어를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통해 신발을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öhne"/>
              </a:rPr>
              <a:t>관리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하고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착용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öhne"/>
              </a:rPr>
              <a:t>시간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 대한 정보를 수집하여 중고 거래 시에   </a:t>
            </a:r>
            <a:r>
              <a:rPr lang="ko-KR" altLang="en-US" sz="1400" b="1" dirty="0">
                <a:solidFill>
                  <a:srgbClr val="FF0000"/>
                </a:solidFill>
                <a:effectLst/>
                <a:latin typeface="Söhne"/>
              </a:rPr>
              <a:t>신뢰성 있는 자료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로 활용할 수 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sz="1100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778109A-4802-C8CE-1633-135755E420BD}"/>
              </a:ext>
            </a:extLst>
          </p:cNvPr>
          <p:cNvSpPr/>
          <p:nvPr/>
        </p:nvSpPr>
        <p:spPr>
          <a:xfrm rot="5400000">
            <a:off x="8814135" y="2632231"/>
            <a:ext cx="461319" cy="2628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7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3.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시스템 구성도 및 핵심기능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94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0C5D9F82-10EE-B307-C3D6-142E2904E53B}"/>
              </a:ext>
            </a:extLst>
          </p:cNvPr>
          <p:cNvSpPr/>
          <p:nvPr/>
        </p:nvSpPr>
        <p:spPr>
          <a:xfrm>
            <a:off x="341867" y="1182906"/>
            <a:ext cx="3844357" cy="5379437"/>
          </a:xfrm>
          <a:prstGeom prst="rect">
            <a:avLst/>
          </a:prstGeom>
          <a:gradFill>
            <a:gsLst>
              <a:gs pos="71000">
                <a:schemeClr val="accent1">
                  <a:alpha val="3000"/>
                  <a:lumMod val="2000"/>
                  <a:lumOff val="98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B8C7D8">
                  <a:alpha val="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4017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09069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 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27" name="원호 26">
            <a:extLst>
              <a:ext uri="{FF2B5EF4-FFF2-40B4-BE49-F238E27FC236}">
                <a16:creationId xmlns:a16="http://schemas.microsoft.com/office/drawing/2014/main" id="{8A942B2A-CB5B-CBB8-462A-0FA73EC20678}"/>
              </a:ext>
            </a:extLst>
          </p:cNvPr>
          <p:cNvSpPr/>
          <p:nvPr/>
        </p:nvSpPr>
        <p:spPr>
          <a:xfrm>
            <a:off x="1405379" y="1997713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sz="2000" dirty="0">
                <a:cs typeface="Aharoni" panose="02010803020104030203" pitchFamily="2" charset="-79"/>
              </a:rPr>
              <a:t>신발 보관</a:t>
            </a:r>
            <a:endParaRPr lang="en-US" altLang="ko-KR" sz="800" b="1" dirty="0">
              <a:cs typeface="Aharoni" panose="02010803020104030203" pitchFamily="2" charset="-79"/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C046644-1FA5-7B34-9675-3687A4414048}"/>
              </a:ext>
            </a:extLst>
          </p:cNvPr>
          <p:cNvSpPr/>
          <p:nvPr/>
        </p:nvSpPr>
        <p:spPr>
          <a:xfrm>
            <a:off x="1405379" y="1997713"/>
            <a:ext cx="2019300" cy="2019300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F2487E-A9EE-5D62-5A81-7F96B700D83D}"/>
              </a:ext>
            </a:extLst>
          </p:cNvPr>
          <p:cNvGrpSpPr/>
          <p:nvPr/>
        </p:nvGrpSpPr>
        <p:grpSpPr>
          <a:xfrm>
            <a:off x="2305490" y="1892506"/>
            <a:ext cx="219075" cy="219075"/>
            <a:chOff x="8105775" y="1819275"/>
            <a:chExt cx="219075" cy="21907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ED83AD6-56E9-BD19-7D0C-9CEF9DC31EEA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56DE3B6-B24D-7A53-3009-7BF747C14CC4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8A87460-5E45-743E-835C-F0E3262382EA}"/>
              </a:ext>
            </a:extLst>
          </p:cNvPr>
          <p:cNvSpPr/>
          <p:nvPr/>
        </p:nvSpPr>
        <p:spPr>
          <a:xfrm>
            <a:off x="644628" y="4209337"/>
            <a:ext cx="3384029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/>
                </a:solidFill>
              </a:rPr>
              <a:t>조명을 이용한 상태 표현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44546A"/>
                </a:solidFill>
              </a:rPr>
              <a:t>LED</a:t>
            </a:r>
            <a:r>
              <a:rPr lang="ko-KR" altLang="en-US" sz="1400" dirty="0">
                <a:solidFill>
                  <a:srgbClr val="44546A"/>
                </a:solidFill>
              </a:rPr>
              <a:t>를 이용하여 조명효과를 나타낼 수 있습니다</a:t>
            </a:r>
            <a:r>
              <a:rPr lang="en-US" altLang="ko-KR" sz="1400" dirty="0">
                <a:solidFill>
                  <a:srgbClr val="44546A"/>
                </a:solidFill>
              </a:rPr>
              <a:t>. </a:t>
            </a:r>
            <a:r>
              <a:rPr lang="ko-KR" altLang="en-US" sz="1400" dirty="0">
                <a:solidFill>
                  <a:srgbClr val="44546A"/>
                </a:solidFill>
              </a:rPr>
              <a:t>현재 온습도에 따라 다른 조명을 나오도록 했습니다</a:t>
            </a:r>
            <a:r>
              <a:rPr lang="en-US" altLang="ko-KR" sz="1400" dirty="0">
                <a:solidFill>
                  <a:srgbClr val="44546A"/>
                </a:solidFill>
              </a:rPr>
              <a:t>.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027" name="원호 1026">
            <a:extLst>
              <a:ext uri="{FF2B5EF4-FFF2-40B4-BE49-F238E27FC236}">
                <a16:creationId xmlns:a16="http://schemas.microsoft.com/office/drawing/2014/main" id="{27CD5F63-2FE4-37FC-C19C-0691A4E45358}"/>
              </a:ext>
            </a:extLst>
          </p:cNvPr>
          <p:cNvSpPr/>
          <p:nvPr/>
        </p:nvSpPr>
        <p:spPr>
          <a:xfrm>
            <a:off x="5016985" y="1997713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sz="2000" dirty="0">
                <a:cs typeface="Aharoni" panose="02010803020104030203" pitchFamily="2" charset="-79"/>
              </a:rPr>
              <a:t>상태 관리</a:t>
            </a:r>
            <a:endParaRPr lang="en-US" altLang="ko-KR" sz="800" b="1" dirty="0">
              <a:cs typeface="Aharoni" panose="02010803020104030203" pitchFamily="2" charset="-79"/>
            </a:endParaRPr>
          </a:p>
        </p:txBody>
      </p:sp>
      <p:sp>
        <p:nvSpPr>
          <p:cNvPr id="1028" name="원호 1027">
            <a:extLst>
              <a:ext uri="{FF2B5EF4-FFF2-40B4-BE49-F238E27FC236}">
                <a16:creationId xmlns:a16="http://schemas.microsoft.com/office/drawing/2014/main" id="{3672AC5C-6967-8B61-27B1-0AD461609580}"/>
              </a:ext>
            </a:extLst>
          </p:cNvPr>
          <p:cNvSpPr/>
          <p:nvPr/>
        </p:nvSpPr>
        <p:spPr>
          <a:xfrm>
            <a:off x="5016985" y="1997713"/>
            <a:ext cx="2019300" cy="2019300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F565812-C157-F064-5D40-53CDF0AAA63A}"/>
              </a:ext>
            </a:extLst>
          </p:cNvPr>
          <p:cNvGrpSpPr/>
          <p:nvPr/>
        </p:nvGrpSpPr>
        <p:grpSpPr>
          <a:xfrm>
            <a:off x="5917096" y="1892506"/>
            <a:ext cx="219075" cy="219075"/>
            <a:chOff x="8105775" y="1819275"/>
            <a:chExt cx="219075" cy="219075"/>
          </a:xfrm>
        </p:grpSpPr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57551569-A734-FBCA-EE64-739B8C870908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05AE7E13-DDB6-FD6C-95B7-61A944561B3E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40" name="원호 1039">
            <a:extLst>
              <a:ext uri="{FF2B5EF4-FFF2-40B4-BE49-F238E27FC236}">
                <a16:creationId xmlns:a16="http://schemas.microsoft.com/office/drawing/2014/main" id="{2B830627-ACC5-7496-3649-321EBCDE82B6}"/>
              </a:ext>
            </a:extLst>
          </p:cNvPr>
          <p:cNvSpPr/>
          <p:nvPr/>
        </p:nvSpPr>
        <p:spPr>
          <a:xfrm>
            <a:off x="8593446" y="1997713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ko-KR" altLang="en-US" sz="2000" dirty="0">
                <a:cs typeface="Aharoni" panose="02010803020104030203" pitchFamily="2" charset="-79"/>
              </a:rPr>
              <a:t>착용 시간 </a:t>
            </a:r>
            <a:endParaRPr lang="en-US" altLang="ko-KR" sz="800" b="1" dirty="0">
              <a:cs typeface="Aharoni" panose="02010803020104030203" pitchFamily="2" charset="-79"/>
            </a:endParaRPr>
          </a:p>
        </p:txBody>
      </p:sp>
      <p:sp>
        <p:nvSpPr>
          <p:cNvPr id="1041" name="원호 1040">
            <a:extLst>
              <a:ext uri="{FF2B5EF4-FFF2-40B4-BE49-F238E27FC236}">
                <a16:creationId xmlns:a16="http://schemas.microsoft.com/office/drawing/2014/main" id="{F181D7E0-22A2-0E93-3383-C422DCF56976}"/>
              </a:ext>
            </a:extLst>
          </p:cNvPr>
          <p:cNvSpPr/>
          <p:nvPr/>
        </p:nvSpPr>
        <p:spPr>
          <a:xfrm>
            <a:off x="8593446" y="1997713"/>
            <a:ext cx="2019300" cy="2019300"/>
          </a:xfrm>
          <a:prstGeom prst="arc">
            <a:avLst>
              <a:gd name="adj1" fmla="val 7470511"/>
              <a:gd name="adj2" fmla="val 16080184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0C93C47B-68B3-14DE-C4D2-6BD5FC21EC53}"/>
              </a:ext>
            </a:extLst>
          </p:cNvPr>
          <p:cNvGrpSpPr/>
          <p:nvPr/>
        </p:nvGrpSpPr>
        <p:grpSpPr>
          <a:xfrm>
            <a:off x="9493557" y="1892506"/>
            <a:ext cx="219075" cy="219075"/>
            <a:chOff x="8105775" y="1819275"/>
            <a:chExt cx="219075" cy="219075"/>
          </a:xfrm>
        </p:grpSpPr>
        <p:sp>
          <p:nvSpPr>
            <p:cNvPr id="1043" name="타원 1042">
              <a:extLst>
                <a:ext uri="{FF2B5EF4-FFF2-40B4-BE49-F238E27FC236}">
                  <a16:creationId xmlns:a16="http://schemas.microsoft.com/office/drawing/2014/main" id="{0F3E680C-AF37-57C2-A0BC-BD13779E07F8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4" name="타원 1043">
              <a:extLst>
                <a:ext uri="{FF2B5EF4-FFF2-40B4-BE49-F238E27FC236}">
                  <a16:creationId xmlns:a16="http://schemas.microsoft.com/office/drawing/2014/main" id="{09507E2B-24D9-3F20-95AC-3BFB1C611CFA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47" name="그림 1046">
            <a:extLst>
              <a:ext uri="{FF2B5EF4-FFF2-40B4-BE49-F238E27FC236}">
                <a16:creationId xmlns:a16="http://schemas.microsoft.com/office/drawing/2014/main" id="{53435BD4-A37A-AF65-18B6-36524F45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910" y="4014270"/>
            <a:ext cx="2385267" cy="502964"/>
          </a:xfrm>
          <a:prstGeom prst="rect">
            <a:avLst/>
          </a:prstGeom>
        </p:spPr>
      </p:pic>
      <p:pic>
        <p:nvPicPr>
          <p:cNvPr id="1048" name="그림 1047">
            <a:extLst>
              <a:ext uri="{FF2B5EF4-FFF2-40B4-BE49-F238E27FC236}">
                <a16:creationId xmlns:a16="http://schemas.microsoft.com/office/drawing/2014/main" id="{C3A60AA8-DDEA-0435-9145-38720942E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98" y="4014270"/>
            <a:ext cx="2385267" cy="502964"/>
          </a:xfrm>
          <a:prstGeom prst="rect">
            <a:avLst/>
          </a:prstGeom>
        </p:spPr>
      </p:pic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3802E3A0-8310-E2D4-EC3B-72F93E0D8EE9}"/>
              </a:ext>
            </a:extLst>
          </p:cNvPr>
          <p:cNvSpPr/>
          <p:nvPr/>
        </p:nvSpPr>
        <p:spPr>
          <a:xfrm>
            <a:off x="4334618" y="4341417"/>
            <a:ext cx="3384029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/>
                </a:solidFill>
              </a:rPr>
              <a:t>신발의 습도 조절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4546A"/>
                </a:solidFill>
              </a:rPr>
              <a:t>신발의 온도</a:t>
            </a:r>
            <a:r>
              <a:rPr lang="en-US" altLang="ko-KR" sz="1400" dirty="0">
                <a:solidFill>
                  <a:srgbClr val="44546A"/>
                </a:solidFill>
              </a:rPr>
              <a:t>, </a:t>
            </a:r>
            <a:r>
              <a:rPr lang="ko-KR" altLang="en-US" sz="1400" dirty="0">
                <a:solidFill>
                  <a:srgbClr val="44546A"/>
                </a:solidFill>
              </a:rPr>
              <a:t>습도를 조절하여 신발 상태를 관리 할 수 있습니다</a:t>
            </a:r>
            <a:r>
              <a:rPr lang="en-US" altLang="ko-KR" sz="1400" dirty="0">
                <a:solidFill>
                  <a:srgbClr val="44546A"/>
                </a:solidFill>
              </a:rPr>
              <a:t>.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050" name="직사각형 1049">
            <a:extLst>
              <a:ext uri="{FF2B5EF4-FFF2-40B4-BE49-F238E27FC236}">
                <a16:creationId xmlns:a16="http://schemas.microsoft.com/office/drawing/2014/main" id="{ECC10980-579A-AD26-20BA-EC1910F16CD9}"/>
              </a:ext>
            </a:extLst>
          </p:cNvPr>
          <p:cNvSpPr/>
          <p:nvPr/>
        </p:nvSpPr>
        <p:spPr>
          <a:xfrm>
            <a:off x="7911079" y="4341417"/>
            <a:ext cx="3384029" cy="1435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44546A"/>
                </a:solidFill>
              </a:rPr>
              <a:t>신발의 착용 시간 저장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44546A"/>
                </a:solidFill>
              </a:rPr>
              <a:t>중고 거래 시 가장 중요한 </a:t>
            </a:r>
            <a:r>
              <a:rPr lang="en-US" altLang="ko-KR" sz="1400" dirty="0">
                <a:solidFill>
                  <a:srgbClr val="44546A"/>
                </a:solidFill>
              </a:rPr>
              <a:t>POINT</a:t>
            </a:r>
            <a:r>
              <a:rPr lang="ko-KR" altLang="en-US" sz="1400" dirty="0">
                <a:solidFill>
                  <a:srgbClr val="44546A"/>
                </a:solidFill>
              </a:rPr>
              <a:t>인 신발 착용 시간을 이를 이용하여 조금 더 공증된 자료로 활용 할 수 있습니다</a:t>
            </a:r>
            <a:r>
              <a:rPr lang="en-US" altLang="ko-KR" sz="1400" dirty="0">
                <a:solidFill>
                  <a:srgbClr val="44546A"/>
                </a:solidFill>
              </a:rPr>
              <a:t>.</a:t>
            </a:r>
            <a:endParaRPr lang="ko-KR" altLang="en-US" sz="1000" dirty="0">
              <a:solidFill>
                <a:srgbClr val="44546A"/>
              </a:solidFill>
            </a:endParaRPr>
          </a:p>
        </p:txBody>
      </p: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DC394A00-8479-9467-ECBC-8F693AAE1B00}"/>
              </a:ext>
            </a:extLst>
          </p:cNvPr>
          <p:cNvSpPr/>
          <p:nvPr/>
        </p:nvSpPr>
        <p:spPr>
          <a:xfrm>
            <a:off x="4241760" y="1182906"/>
            <a:ext cx="7537973" cy="5379437"/>
          </a:xfrm>
          <a:prstGeom prst="rect">
            <a:avLst/>
          </a:prstGeom>
          <a:gradFill>
            <a:gsLst>
              <a:gs pos="79000">
                <a:schemeClr val="accent1">
                  <a:alpha val="0"/>
                  <a:lumMod val="3000"/>
                  <a:lumOff val="97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829D8-5F12-5B99-8537-18F28F8BD6B5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39052-669D-6547-CC96-E274B689577D}"/>
              </a:ext>
            </a:extLst>
          </p:cNvPr>
          <p:cNvSpPr txBox="1"/>
          <p:nvPr/>
        </p:nvSpPr>
        <p:spPr>
          <a:xfrm>
            <a:off x="2118048" y="681598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5908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E9FD3BC-4E8B-396B-905C-022D829A37A3}"/>
              </a:ext>
            </a:extLst>
          </p:cNvPr>
          <p:cNvSpPr/>
          <p:nvPr/>
        </p:nvSpPr>
        <p:spPr>
          <a:xfrm>
            <a:off x="5518252" y="2441905"/>
            <a:ext cx="460376" cy="560278"/>
          </a:xfrm>
          <a:prstGeom prst="downArrow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0767DA4-0194-BAF0-81C8-C4AB0CC2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609" y="3105886"/>
            <a:ext cx="1368236" cy="108341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B86BE2E7-ADF9-6525-0B29-04ED670EFD4F}"/>
              </a:ext>
            </a:extLst>
          </p:cNvPr>
          <p:cNvSpPr/>
          <p:nvPr/>
        </p:nvSpPr>
        <p:spPr>
          <a:xfrm>
            <a:off x="94456" y="1552751"/>
            <a:ext cx="3274388" cy="1481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앱 </a:t>
            </a:r>
            <a:r>
              <a:rPr lang="ko-KR" altLang="en-US" sz="2000" b="1" dirty="0" err="1"/>
              <a:t>인벤터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78808D"/>
                </a:solidFill>
              </a:rPr>
              <a:t>앱 </a:t>
            </a:r>
            <a:r>
              <a:rPr lang="ko-KR" altLang="en-US" sz="1400" b="1" dirty="0" err="1">
                <a:solidFill>
                  <a:srgbClr val="78808D"/>
                </a:solidFill>
              </a:rPr>
              <a:t>인벤터를</a:t>
            </a:r>
            <a:r>
              <a:rPr lang="ko-KR" altLang="en-US" sz="1400" b="1" dirty="0">
                <a:solidFill>
                  <a:srgbClr val="78808D"/>
                </a:solidFill>
              </a:rPr>
              <a:t> 활용하여 온 습도를 휴대폰으로 확인할 수 있도록 한다</a:t>
            </a:r>
            <a:r>
              <a:rPr lang="en-US" altLang="ko-KR" sz="1400" b="1" dirty="0">
                <a:solidFill>
                  <a:srgbClr val="78808D"/>
                </a:solidFill>
              </a:rPr>
              <a:t>.  </a:t>
            </a:r>
            <a:r>
              <a:rPr lang="ko-KR" altLang="en-US" sz="1400" b="1" dirty="0">
                <a:solidFill>
                  <a:srgbClr val="78808D"/>
                </a:solidFill>
              </a:rPr>
              <a:t>어떻게 조절할지 판단한다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8D73EB3C-7CE8-C2FE-15C0-E9152C15C312}"/>
              </a:ext>
            </a:extLst>
          </p:cNvPr>
          <p:cNvSpPr/>
          <p:nvPr/>
        </p:nvSpPr>
        <p:spPr>
          <a:xfrm>
            <a:off x="3937518" y="2082743"/>
            <a:ext cx="3776700" cy="2208257"/>
          </a:xfrm>
          <a:prstGeom prst="cube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자기 디스크 16">
            <a:extLst>
              <a:ext uri="{FF2B5EF4-FFF2-40B4-BE49-F238E27FC236}">
                <a16:creationId xmlns:a16="http://schemas.microsoft.com/office/drawing/2014/main" id="{DD828B1F-714B-E7DB-033E-0BCFFB7982F8}"/>
              </a:ext>
            </a:extLst>
          </p:cNvPr>
          <p:cNvSpPr/>
          <p:nvPr/>
        </p:nvSpPr>
        <p:spPr>
          <a:xfrm>
            <a:off x="4677247" y="4031441"/>
            <a:ext cx="1834297" cy="290408"/>
          </a:xfrm>
          <a:prstGeom prst="flowChartMagneticDisk">
            <a:avLst/>
          </a:prstGeom>
          <a:solidFill>
            <a:schemeClr val="tx1">
              <a:alpha val="40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가산 접합 17">
            <a:extLst>
              <a:ext uri="{FF2B5EF4-FFF2-40B4-BE49-F238E27FC236}">
                <a16:creationId xmlns:a16="http://schemas.microsoft.com/office/drawing/2014/main" id="{462B324D-5B9C-7D74-185F-7330FC82BAC0}"/>
              </a:ext>
            </a:extLst>
          </p:cNvPr>
          <p:cNvSpPr/>
          <p:nvPr/>
        </p:nvSpPr>
        <p:spPr>
          <a:xfrm>
            <a:off x="7249489" y="3130307"/>
            <a:ext cx="422227" cy="744989"/>
          </a:xfrm>
          <a:prstGeom prst="flowChartSummingJunction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3CEE3E86-49AA-3327-57F0-4CC4CCA48803}"/>
              </a:ext>
            </a:extLst>
          </p:cNvPr>
          <p:cNvSpPr/>
          <p:nvPr/>
        </p:nvSpPr>
        <p:spPr>
          <a:xfrm rot="1520803">
            <a:off x="7632561" y="3258466"/>
            <a:ext cx="1247480" cy="430614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482A5A-0916-8DAE-50A8-0156B611E7B5}"/>
              </a:ext>
            </a:extLst>
          </p:cNvPr>
          <p:cNvSpPr/>
          <p:nvPr/>
        </p:nvSpPr>
        <p:spPr>
          <a:xfrm rot="18957369">
            <a:off x="7063448" y="2436807"/>
            <a:ext cx="692891" cy="1546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해 23">
            <a:extLst>
              <a:ext uri="{FF2B5EF4-FFF2-40B4-BE49-F238E27FC236}">
                <a16:creationId xmlns:a16="http://schemas.microsoft.com/office/drawing/2014/main" id="{BCC2B12F-2E00-1A46-7BDD-63BA288E5FD1}"/>
              </a:ext>
            </a:extLst>
          </p:cNvPr>
          <p:cNvSpPr/>
          <p:nvPr/>
        </p:nvSpPr>
        <p:spPr>
          <a:xfrm rot="18755107">
            <a:off x="7234924" y="2513330"/>
            <a:ext cx="263748" cy="401764"/>
          </a:xfrm>
          <a:prstGeom prst="sun">
            <a:avLst>
              <a:gd name="adj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해 24">
            <a:extLst>
              <a:ext uri="{FF2B5EF4-FFF2-40B4-BE49-F238E27FC236}">
                <a16:creationId xmlns:a16="http://schemas.microsoft.com/office/drawing/2014/main" id="{FF017AA3-7686-01E2-62B9-0F8301850E0C}"/>
              </a:ext>
            </a:extLst>
          </p:cNvPr>
          <p:cNvSpPr/>
          <p:nvPr/>
        </p:nvSpPr>
        <p:spPr>
          <a:xfrm rot="19660083">
            <a:off x="7459871" y="2254568"/>
            <a:ext cx="280947" cy="430646"/>
          </a:xfrm>
          <a:prstGeom prst="sun">
            <a:avLst>
              <a:gd name="adj" fmla="val 125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C13E1C-BE88-2C07-C8F6-955E67BFA63C}"/>
              </a:ext>
            </a:extLst>
          </p:cNvPr>
          <p:cNvSpPr/>
          <p:nvPr/>
        </p:nvSpPr>
        <p:spPr>
          <a:xfrm>
            <a:off x="100869" y="4402019"/>
            <a:ext cx="4320660" cy="24513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초음파 센서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78808D"/>
                </a:solidFill>
              </a:rPr>
              <a:t>초음파 센서를 이용해 거리를 측정한다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78808D"/>
                </a:solidFill>
              </a:rPr>
              <a:t>신발이 </a:t>
            </a:r>
            <a:r>
              <a:rPr lang="ko-KR" altLang="en-US" sz="1400" b="1" dirty="0" err="1">
                <a:solidFill>
                  <a:srgbClr val="78808D"/>
                </a:solidFill>
              </a:rPr>
              <a:t>슈케이스</a:t>
            </a:r>
            <a:r>
              <a:rPr lang="ko-KR" altLang="en-US" sz="1400" b="1" dirty="0">
                <a:solidFill>
                  <a:srgbClr val="78808D"/>
                </a:solidFill>
              </a:rPr>
              <a:t> 안에 있으면 시간이 흐르게 하고  신발이 없으면 중지하는 방식으로 사용시간을 측정한다</a:t>
            </a:r>
            <a:r>
              <a:rPr lang="en-US" altLang="ko-KR" sz="1400" b="1" dirty="0">
                <a:solidFill>
                  <a:srgbClr val="78808D"/>
                </a:solidFill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APP inventor</a:t>
            </a:r>
            <a:r>
              <a:rPr lang="ko-KR" altLang="en-US" sz="1400" b="1" dirty="0">
                <a:solidFill>
                  <a:srgbClr val="78808D"/>
                </a:solidFill>
              </a:rPr>
              <a:t>를 활용하여 사용시간과 누적시간에 대한 데이터를 볼 수 있게 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54EA188E-258B-32AC-CC13-D90ACD211C2E}"/>
              </a:ext>
            </a:extLst>
          </p:cNvPr>
          <p:cNvCxnSpPr>
            <a:cxnSpLocks/>
            <a:stCxn id="16" idx="2"/>
            <a:endCxn id="31" idx="0"/>
          </p:cNvCxnSpPr>
          <p:nvPr/>
        </p:nvCxnSpPr>
        <p:spPr>
          <a:xfrm flipH="1">
            <a:off x="2261199" y="3462904"/>
            <a:ext cx="1676319" cy="9391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C4F35E2D-B63A-CC17-22F5-AB2D6602280B}"/>
              </a:ext>
            </a:extLst>
          </p:cNvPr>
          <p:cNvSpPr/>
          <p:nvPr/>
        </p:nvSpPr>
        <p:spPr>
          <a:xfrm>
            <a:off x="8850512" y="1071096"/>
            <a:ext cx="3016275" cy="1481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온 습도 센서 </a:t>
            </a:r>
            <a:r>
              <a:rPr lang="en-US" altLang="ko-KR" sz="2000" b="1" dirty="0"/>
              <a:t>+ Led&gt;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78808D"/>
                </a:solidFill>
              </a:rPr>
              <a:t>온 습도 센서를 활용하여 습도가 높으면 빨간색 </a:t>
            </a:r>
            <a:r>
              <a:rPr lang="en-US" altLang="ko-KR" sz="1400" b="1" dirty="0">
                <a:solidFill>
                  <a:srgbClr val="78808D"/>
                </a:solidFill>
              </a:rPr>
              <a:t>LED</a:t>
            </a:r>
            <a:r>
              <a:rPr lang="ko-KR" altLang="en-US" sz="1400" b="1" dirty="0">
                <a:solidFill>
                  <a:srgbClr val="78808D"/>
                </a:solidFill>
              </a:rPr>
              <a:t>를 출력하고 습도가 낮으면 파란색 </a:t>
            </a:r>
            <a:r>
              <a:rPr lang="en-US" altLang="ko-KR" sz="1400" b="1" dirty="0">
                <a:solidFill>
                  <a:srgbClr val="78808D"/>
                </a:solidFill>
              </a:rPr>
              <a:t>LED</a:t>
            </a:r>
            <a:r>
              <a:rPr lang="ko-KR" altLang="en-US" sz="1400" b="1" dirty="0">
                <a:solidFill>
                  <a:srgbClr val="78808D"/>
                </a:solidFill>
              </a:rPr>
              <a:t>를 출력한다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</p:txBody>
      </p: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E9C096C8-C367-4BA1-86AD-D82C7ECCDB39}"/>
              </a:ext>
            </a:extLst>
          </p:cNvPr>
          <p:cNvSpPr/>
          <p:nvPr/>
        </p:nvSpPr>
        <p:spPr>
          <a:xfrm>
            <a:off x="7546127" y="4833560"/>
            <a:ext cx="4320660" cy="1481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온 습도 센서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모터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DHT </a:t>
            </a:r>
            <a:r>
              <a:rPr lang="ko-KR" altLang="en-US" sz="1400" b="1" dirty="0">
                <a:solidFill>
                  <a:srgbClr val="78808D"/>
                </a:solidFill>
              </a:rPr>
              <a:t>센서를 이용하여 온도와 습도 값을 측정한다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  <a:r>
              <a:rPr lang="ko-KR" altLang="en-US" sz="1400" b="1" dirty="0">
                <a:solidFill>
                  <a:srgbClr val="78808D"/>
                </a:solidFill>
              </a:rPr>
              <a:t> 모터를 제어하여 적절한 온도</a:t>
            </a:r>
            <a:r>
              <a:rPr lang="en-US" altLang="ko-KR" sz="1400" b="1" dirty="0">
                <a:solidFill>
                  <a:srgbClr val="78808D"/>
                </a:solidFill>
              </a:rPr>
              <a:t>, </a:t>
            </a:r>
            <a:r>
              <a:rPr lang="ko-KR" altLang="en-US" sz="1400" b="1" dirty="0">
                <a:solidFill>
                  <a:srgbClr val="78808D"/>
                </a:solidFill>
              </a:rPr>
              <a:t>습도에 따라 자동으로 작동시켜 환풍기로 활용한다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</p:txBody>
      </p:sp>
      <p:cxnSp>
        <p:nvCxnSpPr>
          <p:cNvPr id="1040" name="직선 화살표 연결선 1039">
            <a:extLst>
              <a:ext uri="{FF2B5EF4-FFF2-40B4-BE49-F238E27FC236}">
                <a16:creationId xmlns:a16="http://schemas.microsoft.com/office/drawing/2014/main" id="{DF7D6638-E47E-CB4B-1663-59F9B7C92E2A}"/>
              </a:ext>
            </a:extLst>
          </p:cNvPr>
          <p:cNvCxnSpPr>
            <a:cxnSpLocks/>
          </p:cNvCxnSpPr>
          <p:nvPr/>
        </p:nvCxnSpPr>
        <p:spPr>
          <a:xfrm>
            <a:off x="7438188" y="3459283"/>
            <a:ext cx="1716324" cy="14224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화살표 연결선 1042">
            <a:extLst>
              <a:ext uri="{FF2B5EF4-FFF2-40B4-BE49-F238E27FC236}">
                <a16:creationId xmlns:a16="http://schemas.microsoft.com/office/drawing/2014/main" id="{9ABD3993-200A-F6E4-6249-7983F0DB4C6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719040" y="1371192"/>
            <a:ext cx="1278250" cy="10235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EBEDF1-2469-D3C1-44C8-2B972F0B0284}"/>
              </a:ext>
            </a:extLst>
          </p:cNvPr>
          <p:cNvSpPr/>
          <p:nvPr/>
        </p:nvSpPr>
        <p:spPr>
          <a:xfrm>
            <a:off x="3937518" y="3357797"/>
            <a:ext cx="214604" cy="289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22B2F4A-7347-FE60-B25C-FD1CB15194E3}"/>
              </a:ext>
            </a:extLst>
          </p:cNvPr>
          <p:cNvSpPr/>
          <p:nvPr/>
        </p:nvSpPr>
        <p:spPr>
          <a:xfrm>
            <a:off x="4163122" y="3372913"/>
            <a:ext cx="214604" cy="289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900217-0FEE-9FD3-7A68-D562F1745793}"/>
              </a:ext>
            </a:extLst>
          </p:cNvPr>
          <p:cNvSpPr txBox="1"/>
          <p:nvPr/>
        </p:nvSpPr>
        <p:spPr>
          <a:xfrm>
            <a:off x="2118048" y="681598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AD7EED-0132-0022-90F0-431922927C97}"/>
              </a:ext>
            </a:extLst>
          </p:cNvPr>
          <p:cNvSpPr/>
          <p:nvPr/>
        </p:nvSpPr>
        <p:spPr>
          <a:xfrm>
            <a:off x="4542025" y="583597"/>
            <a:ext cx="2935872" cy="1481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b="1" dirty="0"/>
              <a:t>&lt;</a:t>
            </a:r>
            <a:r>
              <a:rPr lang="ko-KR" altLang="en-US" sz="2000" b="1" dirty="0"/>
              <a:t>수동 </a:t>
            </a:r>
            <a:r>
              <a:rPr lang="ko-KR" altLang="en-US" sz="2000" b="1" dirty="0" err="1"/>
              <a:t>부저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srgbClr val="78808D"/>
                </a:solidFill>
              </a:rPr>
              <a:t>수동 </a:t>
            </a:r>
            <a:r>
              <a:rPr lang="ko-KR" altLang="en-US" sz="1400" b="1" dirty="0" err="1">
                <a:solidFill>
                  <a:srgbClr val="78808D"/>
                </a:solidFill>
              </a:rPr>
              <a:t>부저를</a:t>
            </a:r>
            <a:r>
              <a:rPr lang="ko-KR" altLang="en-US" sz="1400" b="1" dirty="0">
                <a:solidFill>
                  <a:srgbClr val="78808D"/>
                </a:solidFill>
              </a:rPr>
              <a:t> 활용하여 신발 객체 탐지마다 도난 방지 시스템 알림 기능으로 활용한다</a:t>
            </a:r>
            <a:r>
              <a:rPr lang="en-US" altLang="ko-KR" sz="1400" b="1" dirty="0">
                <a:solidFill>
                  <a:srgbClr val="78808D"/>
                </a:solidFill>
              </a:rPr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5FDE3F4-63EA-21B2-2609-77A5B760D7FA}"/>
              </a:ext>
            </a:extLst>
          </p:cNvPr>
          <p:cNvSpPr/>
          <p:nvPr/>
        </p:nvSpPr>
        <p:spPr>
          <a:xfrm>
            <a:off x="4270424" y="2212822"/>
            <a:ext cx="271601" cy="268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E9030C-BF8C-A9D6-125E-73115FBEE717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 flipH="1">
            <a:off x="4502250" y="1324538"/>
            <a:ext cx="39775" cy="927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30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2790361" y="701193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신발 관리 기능 </a:t>
            </a:r>
            <a:endParaRPr lang="ko-KR" altLang="en-US" sz="2800" b="1" i="1" u="sng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5812-81CC-DA5B-D9F7-7A2CA5B97949}"/>
              </a:ext>
            </a:extLst>
          </p:cNvPr>
          <p:cNvSpPr/>
          <p:nvPr/>
        </p:nvSpPr>
        <p:spPr>
          <a:xfrm>
            <a:off x="2222403" y="1484637"/>
            <a:ext cx="26886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온 습도 센서 </a:t>
            </a:r>
            <a:r>
              <a:rPr lang="en-US" altLang="ko-KR" sz="1600" b="1" dirty="0"/>
              <a:t>DHT 11&gt;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AF24B1E-4935-492C-40CB-D3EDF04D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22" y="1929220"/>
            <a:ext cx="1569856" cy="1120237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A31890D-068B-88FA-29F8-A6B7594BCA0C}"/>
              </a:ext>
            </a:extLst>
          </p:cNvPr>
          <p:cNvCxnSpPr>
            <a:cxnSpLocks/>
            <a:stCxn id="27" idx="2"/>
            <a:endCxn id="1028" idx="0"/>
          </p:cNvCxnSpPr>
          <p:nvPr/>
        </p:nvCxnSpPr>
        <p:spPr>
          <a:xfrm flipH="1">
            <a:off x="1195252" y="3049457"/>
            <a:ext cx="2371498" cy="9648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A058B76C-4823-D3C4-1FCF-13025B6E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2" y="4472331"/>
            <a:ext cx="1143098" cy="1040219"/>
          </a:xfrm>
          <a:prstGeom prst="rect">
            <a:avLst/>
          </a:prstGeom>
        </p:spPr>
      </p:pic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272454" y="4014270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블루투스 모듈</a:t>
            </a:r>
            <a:r>
              <a:rPr lang="en-US" altLang="ko-KR" sz="1600" b="1" dirty="0"/>
              <a:t>&gt;</a:t>
            </a:r>
          </a:p>
        </p:txBody>
      </p: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95A4E387-5C39-9643-2A63-24C666EC9C49}"/>
              </a:ext>
            </a:extLst>
          </p:cNvPr>
          <p:cNvCxnSpPr>
            <a:cxnSpLocks/>
            <a:stCxn id="27" idx="2"/>
            <a:endCxn id="1035" idx="0"/>
          </p:cNvCxnSpPr>
          <p:nvPr/>
        </p:nvCxnSpPr>
        <p:spPr>
          <a:xfrm flipH="1">
            <a:off x="3273311" y="3049457"/>
            <a:ext cx="293439" cy="9744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3689B904-8DCE-6F5F-B32E-94680BAD2E76}"/>
              </a:ext>
            </a:extLst>
          </p:cNvPr>
          <p:cNvSpPr/>
          <p:nvPr/>
        </p:nvSpPr>
        <p:spPr>
          <a:xfrm>
            <a:off x="2350513" y="4023910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 err="1"/>
              <a:t>서보</a:t>
            </a:r>
            <a:r>
              <a:rPr lang="ko-KR" altLang="en-US" sz="1600" b="1" dirty="0"/>
              <a:t> 모터</a:t>
            </a:r>
            <a:r>
              <a:rPr lang="en-US" altLang="ko-KR" sz="1600" b="1" dirty="0"/>
              <a:t>&gt;</a:t>
            </a:r>
          </a:p>
        </p:txBody>
      </p:sp>
      <p:pic>
        <p:nvPicPr>
          <p:cNvPr id="1041" name="그림 1040">
            <a:extLst>
              <a:ext uri="{FF2B5EF4-FFF2-40B4-BE49-F238E27FC236}">
                <a16:creationId xmlns:a16="http://schemas.microsoft.com/office/drawing/2014/main" id="{9D393DFF-712C-EB37-B812-300F9BACB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519" y="4472331"/>
            <a:ext cx="1531643" cy="1084256"/>
          </a:xfrm>
          <a:prstGeom prst="rect">
            <a:avLst/>
          </a:prstGeom>
        </p:spPr>
      </p:pic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252B39D2-31FB-5799-1BF6-5A90D0C831CE}"/>
              </a:ext>
            </a:extLst>
          </p:cNvPr>
          <p:cNvCxnSpPr>
            <a:cxnSpLocks/>
            <a:endCxn id="1051" idx="0"/>
          </p:cNvCxnSpPr>
          <p:nvPr/>
        </p:nvCxnSpPr>
        <p:spPr>
          <a:xfrm>
            <a:off x="3592193" y="3033601"/>
            <a:ext cx="2068865" cy="9927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그림 1047">
            <a:extLst>
              <a:ext uri="{FF2B5EF4-FFF2-40B4-BE49-F238E27FC236}">
                <a16:creationId xmlns:a16="http://schemas.microsoft.com/office/drawing/2014/main" id="{C184FCE2-79FA-4FF1-17D9-AE09DBE4C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098" y="4472331"/>
            <a:ext cx="1533413" cy="903049"/>
          </a:xfrm>
          <a:prstGeom prst="rect">
            <a:avLst/>
          </a:prstGeom>
        </p:spPr>
      </p:pic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4C4D483-AD7A-B53B-F3A7-E290FC0371C7}"/>
              </a:ext>
            </a:extLst>
          </p:cNvPr>
          <p:cNvSpPr/>
          <p:nvPr/>
        </p:nvSpPr>
        <p:spPr>
          <a:xfrm>
            <a:off x="4738260" y="4026326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&lt;LED&gt;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844CA470-794B-4748-FA05-2AF7189E4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6749" y="1875261"/>
            <a:ext cx="1623201" cy="1158340"/>
          </a:xfrm>
          <a:prstGeom prst="rect">
            <a:avLst/>
          </a:prstGeom>
        </p:spPr>
      </p:pic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4307732C-23D8-3453-A429-B216D2F7F512}"/>
              </a:ext>
            </a:extLst>
          </p:cNvPr>
          <p:cNvSpPr/>
          <p:nvPr/>
        </p:nvSpPr>
        <p:spPr>
          <a:xfrm>
            <a:off x="7427190" y="1484637"/>
            <a:ext cx="26886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초음파 센서</a:t>
            </a:r>
            <a:r>
              <a:rPr lang="en-US" altLang="ko-KR" sz="1600" b="1" dirty="0"/>
              <a:t>&gt;</a:t>
            </a: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0918511-765C-6C7E-0355-F47EA4F64DD2}"/>
              </a:ext>
            </a:extLst>
          </p:cNvPr>
          <p:cNvSpPr/>
          <p:nvPr/>
        </p:nvSpPr>
        <p:spPr>
          <a:xfrm>
            <a:off x="7428640" y="4014270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시리얼 모니터</a:t>
            </a:r>
            <a:r>
              <a:rPr lang="en-US" altLang="ko-KR" sz="1600" b="1" dirty="0"/>
              <a:t>&gt;</a:t>
            </a:r>
          </a:p>
        </p:txBody>
      </p: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0B666A57-848C-CD60-4B0B-7B13E68A8543}"/>
              </a:ext>
            </a:extLst>
          </p:cNvPr>
          <p:cNvCxnSpPr>
            <a:cxnSpLocks/>
            <a:stCxn id="1056" idx="2"/>
          </p:cNvCxnSpPr>
          <p:nvPr/>
        </p:nvCxnSpPr>
        <p:spPr>
          <a:xfrm flipH="1">
            <a:off x="8378890" y="3033601"/>
            <a:ext cx="469460" cy="9039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>
            <a:extLst>
              <a:ext uri="{FF2B5EF4-FFF2-40B4-BE49-F238E27FC236}">
                <a16:creationId xmlns:a16="http://schemas.microsoft.com/office/drawing/2014/main" id="{BEAF0226-28F3-0BAE-A6E6-E1D03841B415}"/>
              </a:ext>
            </a:extLst>
          </p:cNvPr>
          <p:cNvSpPr txBox="1"/>
          <p:nvPr/>
        </p:nvSpPr>
        <p:spPr>
          <a:xfrm>
            <a:off x="4242881" y="2173318"/>
            <a:ext cx="2262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 습도 센서를 통해 </a:t>
            </a:r>
            <a:r>
              <a:rPr lang="ko-KR" altLang="en-US" sz="1050" dirty="0" err="1"/>
              <a:t>슈케이스안의</a:t>
            </a:r>
            <a:r>
              <a:rPr lang="ko-KR" altLang="en-US" sz="1050" dirty="0"/>
              <a:t> 온 습도를 측정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A758E06-7B36-FD1D-DB73-CFFB0C8E2F21}"/>
              </a:ext>
            </a:extLst>
          </p:cNvPr>
          <p:cNvSpPr txBox="1"/>
          <p:nvPr/>
        </p:nvSpPr>
        <p:spPr>
          <a:xfrm>
            <a:off x="82120" y="5555872"/>
            <a:ext cx="2262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블루투스와 </a:t>
            </a:r>
            <a:r>
              <a:rPr lang="ko-KR" altLang="en-US" sz="1050"/>
              <a:t>연동해 휴대폰에서 현재 온습도를 알 수 있음</a:t>
            </a:r>
            <a:endParaRPr lang="ko-KR" altLang="en-US" sz="1050" dirty="0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E5AB6EE-4985-E0F0-9F9A-1481345F5E20}"/>
              </a:ext>
            </a:extLst>
          </p:cNvPr>
          <p:cNvSpPr txBox="1"/>
          <p:nvPr/>
        </p:nvSpPr>
        <p:spPr>
          <a:xfrm>
            <a:off x="2336214" y="5555872"/>
            <a:ext cx="1970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온도 </a:t>
            </a:r>
            <a:r>
              <a:rPr lang="en-US" altLang="ko-KR" sz="1050" dirty="0"/>
              <a:t>&gt; 25 || </a:t>
            </a:r>
            <a:r>
              <a:rPr lang="ko-KR" altLang="en-US" sz="1050" dirty="0"/>
              <a:t>습도 </a:t>
            </a:r>
            <a:r>
              <a:rPr lang="en-US" altLang="ko-KR" sz="1050" dirty="0"/>
              <a:t>&gt; 50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자동으로 신발의 적절한 보관 상태를 유지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997A2DE-8E3A-FC37-2398-EA6B6BE2B001}"/>
              </a:ext>
            </a:extLst>
          </p:cNvPr>
          <p:cNvSpPr txBox="1"/>
          <p:nvPr/>
        </p:nvSpPr>
        <p:spPr>
          <a:xfrm>
            <a:off x="4680429" y="5471325"/>
            <a:ext cx="1970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온도 </a:t>
            </a:r>
            <a:r>
              <a:rPr lang="en-US" altLang="ko-KR" sz="1050" dirty="0"/>
              <a:t>&gt; 25 || </a:t>
            </a:r>
            <a:r>
              <a:rPr lang="ko-KR" altLang="en-US" sz="1050" dirty="0"/>
              <a:t>습도 </a:t>
            </a:r>
            <a:r>
              <a:rPr lang="en-US" altLang="ko-KR" sz="1050" dirty="0"/>
              <a:t>&gt; 50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온습도</a:t>
            </a:r>
            <a:r>
              <a:rPr lang="ko-KR" altLang="en-US" sz="1050" dirty="0"/>
              <a:t> 상태에 따라 파란색 빨간색으로 표현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DE60DDF-F671-F01F-9126-79A523B0480E}"/>
              </a:ext>
            </a:extLst>
          </p:cNvPr>
          <p:cNvSpPr txBox="1"/>
          <p:nvPr/>
        </p:nvSpPr>
        <p:spPr>
          <a:xfrm>
            <a:off x="7349829" y="5628773"/>
            <a:ext cx="19706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신발 사용 정보를 시리얼 모니터를 통해 출력 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향후 </a:t>
            </a:r>
            <a:r>
              <a:rPr lang="ko-KR" altLang="en-US" sz="1050" dirty="0" err="1"/>
              <a:t>로드셀과도</a:t>
            </a:r>
            <a:r>
              <a:rPr lang="ko-KR" altLang="en-US" sz="1050" dirty="0"/>
              <a:t> 결합해 공증된 데이터셋을 만들 계획</a:t>
            </a:r>
            <a:endParaRPr lang="en-US" altLang="ko-KR" sz="1050" dirty="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A89D7B6-1828-FCB3-710C-7182FF0A4F06}"/>
              </a:ext>
            </a:extLst>
          </p:cNvPr>
          <p:cNvSpPr txBox="1"/>
          <p:nvPr/>
        </p:nvSpPr>
        <p:spPr>
          <a:xfrm>
            <a:off x="9539196" y="2522295"/>
            <a:ext cx="19706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 센서를 통해 신발의 유무를 정확히 파악</a:t>
            </a:r>
          </a:p>
        </p:txBody>
      </p:sp>
      <p:pic>
        <p:nvPicPr>
          <p:cNvPr id="1073" name="그림 1072">
            <a:extLst>
              <a:ext uri="{FF2B5EF4-FFF2-40B4-BE49-F238E27FC236}">
                <a16:creationId xmlns:a16="http://schemas.microsoft.com/office/drawing/2014/main" id="{76F0589E-9579-1AE0-18E5-4C9EB910C6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420" y="4493833"/>
            <a:ext cx="1970678" cy="9531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2EDBA8-A464-8C54-666F-C8C15DB31065}"/>
              </a:ext>
            </a:extLst>
          </p:cNvPr>
          <p:cNvSpPr txBox="1"/>
          <p:nvPr/>
        </p:nvSpPr>
        <p:spPr>
          <a:xfrm>
            <a:off x="7983265" y="688583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객체 탐지 기능 </a:t>
            </a:r>
            <a:endParaRPr lang="ko-KR" altLang="en-US" sz="2800" b="1" i="1" u="sng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5AD5A30-BB16-7A26-D4BE-9C6BEB0A6237}"/>
              </a:ext>
            </a:extLst>
          </p:cNvPr>
          <p:cNvCxnSpPr>
            <a:cxnSpLocks/>
            <a:stCxn id="1056" idx="2"/>
          </p:cNvCxnSpPr>
          <p:nvPr/>
        </p:nvCxnSpPr>
        <p:spPr>
          <a:xfrm>
            <a:off x="8848350" y="3033601"/>
            <a:ext cx="1276101" cy="8693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9052C1-7A9B-F943-0845-D4C352953E8D}"/>
              </a:ext>
            </a:extLst>
          </p:cNvPr>
          <p:cNvSpPr/>
          <p:nvPr/>
        </p:nvSpPr>
        <p:spPr>
          <a:xfrm>
            <a:off x="9628361" y="4014270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수동 </a:t>
            </a:r>
            <a:r>
              <a:rPr lang="ko-KR" altLang="en-US" sz="1600" b="1" dirty="0" err="1"/>
              <a:t>부저</a:t>
            </a:r>
            <a:r>
              <a:rPr lang="en-US" altLang="ko-KR" sz="1600" b="1" dirty="0"/>
              <a:t>&gt;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38790F-F3B8-7092-838C-083BE765E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7706" y="4524792"/>
            <a:ext cx="838159" cy="848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AC7B88-C342-8CDF-3F2A-343B30CC5550}"/>
              </a:ext>
            </a:extLst>
          </p:cNvPr>
          <p:cNvSpPr txBox="1"/>
          <p:nvPr/>
        </p:nvSpPr>
        <p:spPr>
          <a:xfrm>
            <a:off x="9659950" y="5628773"/>
            <a:ext cx="19706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신발의 도난방지를 위해</a:t>
            </a:r>
            <a:endParaRPr lang="en-US" altLang="ko-KR" sz="1050" dirty="0"/>
          </a:p>
          <a:p>
            <a:r>
              <a:rPr lang="ko-KR" altLang="en-US" sz="1050" dirty="0"/>
              <a:t>신발 객체 탐지 시 </a:t>
            </a:r>
            <a:r>
              <a:rPr lang="ko-KR" altLang="en-US" sz="1050" dirty="0" err="1"/>
              <a:t>부저로</a:t>
            </a:r>
            <a:r>
              <a:rPr lang="ko-KR" altLang="en-US" sz="1050" dirty="0"/>
              <a:t>   도난방지 음악이 </a:t>
            </a:r>
            <a:r>
              <a:rPr lang="ko-KR" altLang="en-US" sz="1050" dirty="0" err="1"/>
              <a:t>나오도록함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35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2074062" y="681598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코드 구성</a:t>
            </a:r>
            <a:r>
              <a:rPr lang="en-US" altLang="ko-KR" sz="1600" b="1" dirty="0"/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9BBF89-9BDD-4DF4-D632-965C1049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64" y="2279524"/>
            <a:ext cx="5700193" cy="39999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B8B3550-BA5A-41DC-9955-B7A820207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41" y="2279524"/>
            <a:ext cx="3023154" cy="2805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3B0356-5B52-DAB5-D2CA-A6EA4624D176}"/>
              </a:ext>
            </a:extLst>
          </p:cNvPr>
          <p:cNvSpPr txBox="1"/>
          <p:nvPr/>
        </p:nvSpPr>
        <p:spPr>
          <a:xfrm>
            <a:off x="94456" y="1713951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초기값 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2E2B0-6FAD-39A2-E324-7D0CA5535918}"/>
              </a:ext>
            </a:extLst>
          </p:cNvPr>
          <p:cNvSpPr txBox="1"/>
          <p:nvPr/>
        </p:nvSpPr>
        <p:spPr>
          <a:xfrm>
            <a:off x="6653371" y="1706036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 및 </a:t>
            </a:r>
            <a:r>
              <a:rPr lang="ko-KR" altLang="en-US" dirty="0" err="1"/>
              <a:t>핀모드</a:t>
            </a:r>
            <a:r>
              <a:rPr lang="ko-KR" altLang="en-US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70502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2139125" y="681598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코드 구성</a:t>
            </a:r>
            <a:r>
              <a:rPr lang="en-US" altLang="ko-KR" sz="1600" b="1" dirty="0"/>
              <a:t>&gt;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E559B6-6F96-5887-6F99-EEC09DF2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21" y="1748428"/>
            <a:ext cx="4533528" cy="48139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808B67-32F4-4E36-B5D1-46AFDFB7469B}"/>
              </a:ext>
            </a:extLst>
          </p:cNvPr>
          <p:cNvSpPr txBox="1"/>
          <p:nvPr/>
        </p:nvSpPr>
        <p:spPr>
          <a:xfrm>
            <a:off x="4232168" y="1268105"/>
            <a:ext cx="348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 </a:t>
            </a:r>
            <a:r>
              <a:rPr lang="en-US" altLang="ko-KR" dirty="0"/>
              <a:t>-&gt; LED &amp; </a:t>
            </a:r>
            <a:r>
              <a:rPr lang="ko-KR" altLang="en-US" dirty="0"/>
              <a:t>환풍기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A1D42D-643B-BC4B-CE47-37BE4B82E4D1}"/>
              </a:ext>
            </a:extLst>
          </p:cNvPr>
          <p:cNvSpPr txBox="1"/>
          <p:nvPr/>
        </p:nvSpPr>
        <p:spPr>
          <a:xfrm>
            <a:off x="4817085" y="681415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신발 관리 기능 </a:t>
            </a:r>
            <a:endParaRPr lang="ko-KR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150914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2139125" y="681598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코드 구성</a:t>
            </a:r>
            <a:r>
              <a:rPr lang="en-US" altLang="ko-KR" sz="1600" b="1" dirty="0"/>
              <a:t>&gt;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A6FA07-6CBC-AFA6-8B94-AA7935F4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1" b="49724"/>
          <a:stretch/>
        </p:blipFill>
        <p:spPr>
          <a:xfrm>
            <a:off x="198358" y="1711500"/>
            <a:ext cx="3738538" cy="41778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6D4147-E9F0-D89C-87F9-0132F7FC5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24"/>
          <a:stretch/>
        </p:blipFill>
        <p:spPr>
          <a:xfrm>
            <a:off x="8092832" y="1709393"/>
            <a:ext cx="3807344" cy="41778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5C7B0-0E4E-D424-F9A7-072D178FFEAA}"/>
              </a:ext>
            </a:extLst>
          </p:cNvPr>
          <p:cNvSpPr txBox="1"/>
          <p:nvPr/>
        </p:nvSpPr>
        <p:spPr>
          <a:xfrm>
            <a:off x="201648" y="1340061"/>
            <a:ext cx="5521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초음파 센서 </a:t>
            </a:r>
            <a:r>
              <a:rPr lang="en-US" altLang="ko-KR" sz="1400" dirty="0"/>
              <a:t>-&gt; </a:t>
            </a:r>
            <a:r>
              <a:rPr lang="ko-KR" altLang="en-US" sz="1400" dirty="0"/>
              <a:t>신발 감지</a:t>
            </a:r>
            <a:r>
              <a:rPr lang="en-US" altLang="ko-KR" sz="1400" dirty="0"/>
              <a:t>, </a:t>
            </a:r>
            <a:r>
              <a:rPr lang="ko-KR" altLang="en-US" sz="1400" dirty="0"/>
              <a:t>사용시간 </a:t>
            </a:r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23D2E-EBF3-BCCF-DB4E-75DCA5CAC7D8}"/>
              </a:ext>
            </a:extLst>
          </p:cNvPr>
          <p:cNvSpPr txBox="1"/>
          <p:nvPr/>
        </p:nvSpPr>
        <p:spPr>
          <a:xfrm>
            <a:off x="8090575" y="1275226"/>
            <a:ext cx="3153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앱 </a:t>
            </a:r>
            <a:r>
              <a:rPr lang="en-US" altLang="ko-KR" sz="1600" dirty="0"/>
              <a:t>&amp; </a:t>
            </a:r>
            <a:r>
              <a:rPr lang="ko-KR" altLang="en-US" sz="1600" dirty="0"/>
              <a:t>시리얼 모니터 시각화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07F713-CFCF-98B9-8CA6-13ABD73E0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170" y="1879167"/>
            <a:ext cx="3807344" cy="38382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FED05B-A9D8-F4A6-9475-936C9BB31A5B}"/>
              </a:ext>
            </a:extLst>
          </p:cNvPr>
          <p:cNvSpPr txBox="1"/>
          <p:nvPr/>
        </p:nvSpPr>
        <p:spPr>
          <a:xfrm>
            <a:off x="4135254" y="1340061"/>
            <a:ext cx="312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부저</a:t>
            </a:r>
            <a:r>
              <a:rPr lang="ko-KR" altLang="en-US" sz="1600" dirty="0"/>
              <a:t> 센서 </a:t>
            </a:r>
            <a:r>
              <a:rPr lang="en-US" altLang="ko-KR" sz="1600" dirty="0"/>
              <a:t>-&gt; </a:t>
            </a:r>
            <a:r>
              <a:rPr lang="ko-KR" altLang="en-US" sz="1600" dirty="0"/>
              <a:t>신발 도난 감지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F2A54B-3213-78D4-366F-811350E5D6F9}"/>
              </a:ext>
            </a:extLst>
          </p:cNvPr>
          <p:cNvSpPr txBox="1"/>
          <p:nvPr/>
        </p:nvSpPr>
        <p:spPr>
          <a:xfrm>
            <a:off x="5151141" y="677238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객체 탐지 기능 </a:t>
            </a:r>
            <a:endParaRPr lang="ko-KR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80091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DEDC818-7557-A08C-894C-983B91A23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4" r="3118" b="22701"/>
          <a:stretch/>
        </p:blipFill>
        <p:spPr>
          <a:xfrm>
            <a:off x="3254749" y="765893"/>
            <a:ext cx="4983142" cy="57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9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3.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시스템 구성도 및 핵심 기능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2EC3ED-F3D1-B8BF-F1EA-264694FCF2AC}"/>
              </a:ext>
            </a:extLst>
          </p:cNvPr>
          <p:cNvSpPr txBox="1"/>
          <p:nvPr/>
        </p:nvSpPr>
        <p:spPr>
          <a:xfrm>
            <a:off x="198358" y="681598"/>
            <a:ext cx="1742409" cy="461152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2.0)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2064428" y="736970"/>
            <a:ext cx="1845595" cy="414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b="1" dirty="0"/>
              <a:t>&lt;</a:t>
            </a:r>
            <a:r>
              <a:rPr lang="ko-KR" altLang="en-US" sz="1600" b="1" dirty="0"/>
              <a:t>앱 </a:t>
            </a:r>
            <a:r>
              <a:rPr lang="ko-KR" altLang="en-US" sz="1600" b="1" dirty="0" err="1"/>
              <a:t>인벤터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8F0D4-B818-5A9B-E3CA-92FEA068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15" y="1311250"/>
            <a:ext cx="6075918" cy="46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86797F1-DC7C-0A5A-88D5-ADCD42749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123" y="1429441"/>
            <a:ext cx="3019839" cy="46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6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4.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시스템 구현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6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그림 1023">
            <a:extLst>
              <a:ext uri="{FF2B5EF4-FFF2-40B4-BE49-F238E27FC236}">
                <a16:creationId xmlns:a16="http://schemas.microsoft.com/office/drawing/2014/main" id="{D7BA3499-5839-F0A7-053C-077C52B13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4" r="3118" b="22701"/>
          <a:stretch/>
        </p:blipFill>
        <p:spPr>
          <a:xfrm>
            <a:off x="614186" y="1305132"/>
            <a:ext cx="4983142" cy="516996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A00ACBB0-A9E0-2477-F05D-A0BE471D0DFE}"/>
              </a:ext>
            </a:extLst>
          </p:cNvPr>
          <p:cNvSpPr/>
          <p:nvPr/>
        </p:nvSpPr>
        <p:spPr>
          <a:xfrm>
            <a:off x="4529990" y="2077458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89C8077-C949-BFCE-C154-042420F5C072}"/>
              </a:ext>
            </a:extLst>
          </p:cNvPr>
          <p:cNvSpPr/>
          <p:nvPr/>
        </p:nvSpPr>
        <p:spPr>
          <a:xfrm>
            <a:off x="1773565" y="1897420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AE999D4-A19C-F624-EEAC-3B2221C1085F}"/>
              </a:ext>
            </a:extLst>
          </p:cNvPr>
          <p:cNvSpPr/>
          <p:nvPr/>
        </p:nvSpPr>
        <p:spPr>
          <a:xfrm>
            <a:off x="704639" y="1659461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3DC95390-8DE6-02A5-81E9-3C0DCAB82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54" r="3118"/>
          <a:stretch/>
        </p:blipFill>
        <p:spPr>
          <a:xfrm>
            <a:off x="6077074" y="1305132"/>
            <a:ext cx="5058227" cy="5049592"/>
          </a:xfrm>
          <a:prstGeom prst="rect">
            <a:avLst/>
          </a:prstGeom>
        </p:spPr>
      </p:pic>
      <p:sp>
        <p:nvSpPr>
          <p:cNvPr id="1028" name="타원 1027">
            <a:extLst>
              <a:ext uri="{FF2B5EF4-FFF2-40B4-BE49-F238E27FC236}">
                <a16:creationId xmlns:a16="http://schemas.microsoft.com/office/drawing/2014/main" id="{5857C3EE-0B99-656F-8F6F-AC85F4CF7993}"/>
              </a:ext>
            </a:extLst>
          </p:cNvPr>
          <p:cNvSpPr/>
          <p:nvPr/>
        </p:nvSpPr>
        <p:spPr>
          <a:xfrm>
            <a:off x="6530959" y="1730809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C9DF3092-D1A4-EDCC-A7AF-22944DF8D4BC}"/>
              </a:ext>
            </a:extLst>
          </p:cNvPr>
          <p:cNvSpPr/>
          <p:nvPr/>
        </p:nvSpPr>
        <p:spPr>
          <a:xfrm>
            <a:off x="7340415" y="1711936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0" name="타원 1029">
            <a:extLst>
              <a:ext uri="{FF2B5EF4-FFF2-40B4-BE49-F238E27FC236}">
                <a16:creationId xmlns:a16="http://schemas.microsoft.com/office/drawing/2014/main" id="{7EF51378-8FA6-F1DD-5459-63C33F707E86}"/>
              </a:ext>
            </a:extLst>
          </p:cNvPr>
          <p:cNvSpPr/>
          <p:nvPr/>
        </p:nvSpPr>
        <p:spPr>
          <a:xfrm>
            <a:off x="10137573" y="1500207"/>
            <a:ext cx="823569" cy="82216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F715D-AB97-8AB5-915A-0569147203E9}"/>
              </a:ext>
            </a:extLst>
          </p:cNvPr>
          <p:cNvSpPr txBox="1"/>
          <p:nvPr/>
        </p:nvSpPr>
        <p:spPr>
          <a:xfrm>
            <a:off x="-613" y="626196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Shoe Case Prototype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5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25914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결과물</a:t>
              </a:r>
              <a:endParaRPr lang="en-US" altLang="ko-KR" sz="32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FA5812-81CC-DA5B-D9F7-7A2CA5B97949}"/>
              </a:ext>
            </a:extLst>
          </p:cNvPr>
          <p:cNvSpPr/>
          <p:nvPr/>
        </p:nvSpPr>
        <p:spPr>
          <a:xfrm>
            <a:off x="1983684" y="1299882"/>
            <a:ext cx="2020478" cy="3336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/>
              <a:t>&lt;</a:t>
            </a:r>
            <a:r>
              <a:rPr lang="ko-KR" altLang="en-US" sz="1200" b="1" dirty="0"/>
              <a:t>온 습도 센서 </a:t>
            </a:r>
            <a:r>
              <a:rPr lang="en-US" altLang="ko-KR" sz="1200" b="1" dirty="0"/>
              <a:t>DHT 11&gt;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A31890D-068B-88FA-29F8-A6B7594BCA0C}"/>
              </a:ext>
            </a:extLst>
          </p:cNvPr>
          <p:cNvCxnSpPr>
            <a:cxnSpLocks/>
            <a:stCxn id="16" idx="2"/>
            <a:endCxn id="1028" idx="0"/>
          </p:cNvCxnSpPr>
          <p:nvPr/>
        </p:nvCxnSpPr>
        <p:spPr>
          <a:xfrm flipH="1">
            <a:off x="1111593" y="3323739"/>
            <a:ext cx="2053754" cy="2463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6F1DB8BC-0C59-4058-519A-BE0A77782F87}"/>
              </a:ext>
            </a:extLst>
          </p:cNvPr>
          <p:cNvSpPr/>
          <p:nvPr/>
        </p:nvSpPr>
        <p:spPr>
          <a:xfrm>
            <a:off x="334070" y="3570073"/>
            <a:ext cx="1555045" cy="313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 b="1" dirty="0"/>
              <a:t>&lt;</a:t>
            </a:r>
            <a:r>
              <a:rPr lang="ko-KR" altLang="en-US" sz="1100" b="1" dirty="0"/>
              <a:t>블루투스 모듈</a:t>
            </a:r>
            <a:r>
              <a:rPr lang="en-US" altLang="ko-KR" sz="1100" b="1" dirty="0"/>
              <a:t>&gt;</a:t>
            </a:r>
          </a:p>
        </p:txBody>
      </p: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95A4E387-5C39-9643-2A63-24C666EC9C49}"/>
              </a:ext>
            </a:extLst>
          </p:cNvPr>
          <p:cNvCxnSpPr>
            <a:cxnSpLocks/>
            <a:stCxn id="16" idx="2"/>
            <a:endCxn id="1035" idx="0"/>
          </p:cNvCxnSpPr>
          <p:nvPr/>
        </p:nvCxnSpPr>
        <p:spPr>
          <a:xfrm flipH="1">
            <a:off x="2993923" y="3323739"/>
            <a:ext cx="171424" cy="2464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3689B904-8DCE-6F5F-B32E-94680BAD2E76}"/>
              </a:ext>
            </a:extLst>
          </p:cNvPr>
          <p:cNvSpPr/>
          <p:nvPr/>
        </p:nvSpPr>
        <p:spPr>
          <a:xfrm>
            <a:off x="2216400" y="3570147"/>
            <a:ext cx="1555045" cy="313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 b="1" dirty="0"/>
              <a:t>&lt;</a:t>
            </a:r>
            <a:r>
              <a:rPr lang="ko-KR" altLang="en-US" sz="1100" b="1" dirty="0" err="1"/>
              <a:t>서보</a:t>
            </a:r>
            <a:r>
              <a:rPr lang="ko-KR" altLang="en-US" sz="1100" b="1" dirty="0"/>
              <a:t> 모터</a:t>
            </a:r>
            <a:r>
              <a:rPr lang="en-US" altLang="ko-KR" sz="1100" b="1" dirty="0"/>
              <a:t>&gt;</a:t>
            </a:r>
          </a:p>
        </p:txBody>
      </p: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252B39D2-31FB-5799-1BF6-5A90D0C831CE}"/>
              </a:ext>
            </a:extLst>
          </p:cNvPr>
          <p:cNvCxnSpPr>
            <a:cxnSpLocks/>
            <a:stCxn id="16" idx="2"/>
            <a:endCxn id="1051" idx="0"/>
          </p:cNvCxnSpPr>
          <p:nvPr/>
        </p:nvCxnSpPr>
        <p:spPr>
          <a:xfrm>
            <a:off x="3165347" y="3323739"/>
            <a:ext cx="1894577" cy="2463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84C4D483-AD7A-B53B-F3A7-E290FC0371C7}"/>
              </a:ext>
            </a:extLst>
          </p:cNvPr>
          <p:cNvSpPr/>
          <p:nvPr/>
        </p:nvSpPr>
        <p:spPr>
          <a:xfrm>
            <a:off x="4483297" y="3570073"/>
            <a:ext cx="1153254" cy="313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 b="1" dirty="0"/>
              <a:t>&lt;LED&gt;</a:t>
            </a:r>
          </a:p>
        </p:txBody>
      </p:sp>
      <p:sp>
        <p:nvSpPr>
          <p:cNvPr id="1057" name="직사각형 1056">
            <a:extLst>
              <a:ext uri="{FF2B5EF4-FFF2-40B4-BE49-F238E27FC236}">
                <a16:creationId xmlns:a16="http://schemas.microsoft.com/office/drawing/2014/main" id="{4307732C-23D8-3453-A429-B216D2F7F512}"/>
              </a:ext>
            </a:extLst>
          </p:cNvPr>
          <p:cNvSpPr/>
          <p:nvPr/>
        </p:nvSpPr>
        <p:spPr>
          <a:xfrm>
            <a:off x="8073997" y="1334739"/>
            <a:ext cx="1738640" cy="2934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00" b="1" dirty="0"/>
              <a:t>&lt;</a:t>
            </a:r>
            <a:r>
              <a:rPr lang="ko-KR" altLang="en-US" sz="1000" b="1" dirty="0"/>
              <a:t>초음파 센서</a:t>
            </a:r>
            <a:r>
              <a:rPr lang="en-US" altLang="ko-KR" sz="1000" b="1" dirty="0"/>
              <a:t>&gt;</a:t>
            </a:r>
          </a:p>
        </p:txBody>
      </p:sp>
      <p:sp>
        <p:nvSpPr>
          <p:cNvPr id="1060" name="직사각형 1059">
            <a:extLst>
              <a:ext uri="{FF2B5EF4-FFF2-40B4-BE49-F238E27FC236}">
                <a16:creationId xmlns:a16="http://schemas.microsoft.com/office/drawing/2014/main" id="{C0918511-765C-6C7E-0355-F47EA4F64DD2}"/>
              </a:ext>
            </a:extLst>
          </p:cNvPr>
          <p:cNvSpPr/>
          <p:nvPr/>
        </p:nvSpPr>
        <p:spPr>
          <a:xfrm>
            <a:off x="6981559" y="3857496"/>
            <a:ext cx="1845595" cy="313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 dirty="0"/>
              <a:t>&lt;</a:t>
            </a:r>
            <a:r>
              <a:rPr lang="ko-KR" altLang="en-US" sz="1050" b="1" dirty="0"/>
              <a:t>시리얼 모니터</a:t>
            </a:r>
            <a:r>
              <a:rPr lang="en-US" altLang="ko-KR" sz="1050" b="1" dirty="0"/>
              <a:t>&gt;</a:t>
            </a:r>
          </a:p>
        </p:txBody>
      </p:sp>
      <p:cxnSp>
        <p:nvCxnSpPr>
          <p:cNvPr id="1061" name="직선 화살표 연결선 1060">
            <a:extLst>
              <a:ext uri="{FF2B5EF4-FFF2-40B4-BE49-F238E27FC236}">
                <a16:creationId xmlns:a16="http://schemas.microsoft.com/office/drawing/2014/main" id="{0B666A57-848C-CD60-4B0B-7B13E68A8543}"/>
              </a:ext>
            </a:extLst>
          </p:cNvPr>
          <p:cNvCxnSpPr>
            <a:cxnSpLocks/>
            <a:stCxn id="1032" idx="2"/>
            <a:endCxn id="1060" idx="0"/>
          </p:cNvCxnSpPr>
          <p:nvPr/>
        </p:nvCxnSpPr>
        <p:spPr>
          <a:xfrm flipH="1">
            <a:off x="7904357" y="3061373"/>
            <a:ext cx="1046040" cy="7961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>
            <a:extLst>
              <a:ext uri="{FF2B5EF4-FFF2-40B4-BE49-F238E27FC236}">
                <a16:creationId xmlns:a16="http://schemas.microsoft.com/office/drawing/2014/main" id="{BEAF0226-28F3-0BAE-A6E6-E1D03841B415}"/>
              </a:ext>
            </a:extLst>
          </p:cNvPr>
          <p:cNvSpPr txBox="1"/>
          <p:nvPr/>
        </p:nvSpPr>
        <p:spPr>
          <a:xfrm>
            <a:off x="4242881" y="2173318"/>
            <a:ext cx="2262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 습도 센서를 통해 </a:t>
            </a:r>
            <a:r>
              <a:rPr lang="ko-KR" altLang="en-US" sz="1050" dirty="0" err="1"/>
              <a:t>슈케이스안의</a:t>
            </a:r>
            <a:r>
              <a:rPr lang="ko-KR" altLang="en-US" sz="1050" dirty="0"/>
              <a:t> 온 습도를 측정</a:t>
            </a: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A758E06-7B36-FD1D-DB73-CFFB0C8E2F21}"/>
              </a:ext>
            </a:extLst>
          </p:cNvPr>
          <p:cNvSpPr txBox="1"/>
          <p:nvPr/>
        </p:nvSpPr>
        <p:spPr>
          <a:xfrm>
            <a:off x="96219" y="5789763"/>
            <a:ext cx="18874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블루투스와 연동해 휴대폰에서 현재 온습도를 알 수 있음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E5AB6EE-4985-E0F0-9F9A-1481345F5E20}"/>
              </a:ext>
            </a:extLst>
          </p:cNvPr>
          <p:cNvSpPr txBox="1"/>
          <p:nvPr/>
        </p:nvSpPr>
        <p:spPr>
          <a:xfrm>
            <a:off x="2079904" y="5762543"/>
            <a:ext cx="1970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온도 </a:t>
            </a:r>
            <a:r>
              <a:rPr lang="en-US" altLang="ko-KR" sz="1050" dirty="0"/>
              <a:t>&gt; 25 || </a:t>
            </a:r>
            <a:r>
              <a:rPr lang="ko-KR" altLang="en-US" sz="1050" dirty="0"/>
              <a:t>습도 </a:t>
            </a:r>
            <a:r>
              <a:rPr lang="en-US" altLang="ko-KR" sz="1050" dirty="0"/>
              <a:t>&gt; 50</a:t>
            </a:r>
          </a:p>
          <a:p>
            <a:endParaRPr lang="en-US" altLang="ko-KR" sz="1050" dirty="0"/>
          </a:p>
          <a:p>
            <a:r>
              <a:rPr lang="ko-KR" altLang="en-US" sz="1050" dirty="0"/>
              <a:t>자동으로 신발의 적절한 보관 상태를 유지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E997A2DE-8E3A-FC37-2398-EA6B6BE2B001}"/>
              </a:ext>
            </a:extLst>
          </p:cNvPr>
          <p:cNvSpPr txBox="1"/>
          <p:nvPr/>
        </p:nvSpPr>
        <p:spPr>
          <a:xfrm>
            <a:off x="4404267" y="5835929"/>
            <a:ext cx="1970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온도 </a:t>
            </a:r>
            <a:r>
              <a:rPr lang="en-US" altLang="ko-KR" sz="1050" dirty="0"/>
              <a:t>&gt; 25 || </a:t>
            </a:r>
            <a:r>
              <a:rPr lang="ko-KR" altLang="en-US" sz="1050" dirty="0"/>
              <a:t>습도 </a:t>
            </a:r>
            <a:r>
              <a:rPr lang="en-US" altLang="ko-KR" sz="1050" dirty="0"/>
              <a:t>&gt; 50</a:t>
            </a:r>
          </a:p>
          <a:p>
            <a:endParaRPr lang="en-US" altLang="ko-KR" sz="1050" dirty="0"/>
          </a:p>
          <a:p>
            <a:r>
              <a:rPr lang="ko-KR" altLang="en-US" sz="1050" dirty="0" err="1"/>
              <a:t>온습도</a:t>
            </a:r>
            <a:r>
              <a:rPr lang="ko-KR" altLang="en-US" sz="1050" dirty="0"/>
              <a:t> 상태에 따라 파란색 빨간색으로 표현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5DE60DDF-F671-F01F-9126-79A523B0480E}"/>
              </a:ext>
            </a:extLst>
          </p:cNvPr>
          <p:cNvSpPr txBox="1"/>
          <p:nvPr/>
        </p:nvSpPr>
        <p:spPr>
          <a:xfrm>
            <a:off x="6937929" y="5600961"/>
            <a:ext cx="197067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신발 사용 정보를 시리얼 모니터를 통해 출력 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050" dirty="0"/>
              <a:t>향후 </a:t>
            </a:r>
            <a:r>
              <a:rPr lang="ko-KR" altLang="en-US" sz="1050" dirty="0" err="1"/>
              <a:t>로드셀과도</a:t>
            </a:r>
            <a:r>
              <a:rPr lang="ko-KR" altLang="en-US" sz="1050" dirty="0"/>
              <a:t> 결합해 공증된 데이터셋을 만들 계획</a:t>
            </a:r>
            <a:endParaRPr lang="en-US" altLang="ko-KR" sz="1050" dirty="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6A89D7B6-1828-FCB3-710C-7182FF0A4F06}"/>
              </a:ext>
            </a:extLst>
          </p:cNvPr>
          <p:cNvSpPr txBox="1"/>
          <p:nvPr/>
        </p:nvSpPr>
        <p:spPr>
          <a:xfrm>
            <a:off x="9884652" y="2405713"/>
            <a:ext cx="19706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초음파 센서를 통해 신발의 유무를 정확히 파악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7E7AF9-9014-8A68-6E52-5F624573B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8" t="28478" r="32132" b="47725"/>
          <a:stretch/>
        </p:blipFill>
        <p:spPr>
          <a:xfrm>
            <a:off x="2297335" y="1658574"/>
            <a:ext cx="1736024" cy="16651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282E13C-BDDD-662E-522A-83A2B9212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18" t="42838" r="19530" b="36753"/>
          <a:stretch/>
        </p:blipFill>
        <p:spPr>
          <a:xfrm>
            <a:off x="129068" y="4047344"/>
            <a:ext cx="1854616" cy="159671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CFFC870-652F-76B3-E556-E2D13E55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044" y="4036996"/>
            <a:ext cx="1907118" cy="1607058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7A0E7BC5-6C9D-12DD-1DC2-A644B7332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499" y="1693692"/>
            <a:ext cx="1657795" cy="1367681"/>
          </a:xfrm>
          <a:prstGeom prst="rect">
            <a:avLst/>
          </a:prstGeom>
        </p:spPr>
      </p:pic>
      <p:pic>
        <p:nvPicPr>
          <p:cNvPr id="1034" name="그림 1033">
            <a:extLst>
              <a:ext uri="{FF2B5EF4-FFF2-40B4-BE49-F238E27FC236}">
                <a16:creationId xmlns:a16="http://schemas.microsoft.com/office/drawing/2014/main" id="{F39EED93-FF77-25B1-9D55-33A390907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054" y="4005588"/>
            <a:ext cx="1806405" cy="1635721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7ADC3AD5-03E1-774C-AB22-4DA5831D18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200" y="4268799"/>
            <a:ext cx="1943268" cy="1280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7CD5D6-0B71-F03A-42A4-709B34540A8A}"/>
              </a:ext>
            </a:extLst>
          </p:cNvPr>
          <p:cNvSpPr txBox="1"/>
          <p:nvPr/>
        </p:nvSpPr>
        <p:spPr>
          <a:xfrm>
            <a:off x="-11649" y="606972"/>
            <a:ext cx="279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 별 구현 이미지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538F2-84B8-8233-D8C0-D4004DA5E2E0}"/>
              </a:ext>
            </a:extLst>
          </p:cNvPr>
          <p:cNvSpPr txBox="1"/>
          <p:nvPr/>
        </p:nvSpPr>
        <p:spPr>
          <a:xfrm>
            <a:off x="2353803" y="685924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신발 관리 기능 </a:t>
            </a:r>
            <a:endParaRPr lang="ko-KR" altLang="en-US" sz="2800" b="1" i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5567E0-AF1C-33C3-2B4D-F8B7FE104704}"/>
              </a:ext>
            </a:extLst>
          </p:cNvPr>
          <p:cNvSpPr txBox="1"/>
          <p:nvPr/>
        </p:nvSpPr>
        <p:spPr>
          <a:xfrm>
            <a:off x="7969819" y="685924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객체 탐지 기능 </a:t>
            </a:r>
            <a:endParaRPr lang="ko-KR" altLang="en-US" sz="2800" b="1" i="1" u="sng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252155-15E6-8E2E-B37D-A065AC86BE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10" t="41134" r="66383" b="45725"/>
          <a:stretch/>
        </p:blipFill>
        <p:spPr>
          <a:xfrm>
            <a:off x="9532612" y="4268799"/>
            <a:ext cx="1348009" cy="90117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D2EE4F-9C77-8442-BA3B-4DC1F8674783}"/>
              </a:ext>
            </a:extLst>
          </p:cNvPr>
          <p:cNvSpPr/>
          <p:nvPr/>
        </p:nvSpPr>
        <p:spPr>
          <a:xfrm>
            <a:off x="9374036" y="3857496"/>
            <a:ext cx="1845595" cy="3135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100" b="1" dirty="0"/>
              <a:t>&lt;</a:t>
            </a:r>
            <a:r>
              <a:rPr lang="ko-KR" altLang="en-US" sz="1100" b="1" dirty="0"/>
              <a:t>수동 </a:t>
            </a:r>
            <a:r>
              <a:rPr lang="ko-KR" altLang="en-US" sz="1100" b="1" dirty="0" err="1"/>
              <a:t>부저</a:t>
            </a:r>
            <a:r>
              <a:rPr lang="en-US" altLang="ko-KR" sz="1100" b="1" dirty="0"/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F13C71-A66E-B580-5D4C-D8677273E298}"/>
              </a:ext>
            </a:extLst>
          </p:cNvPr>
          <p:cNvSpPr txBox="1"/>
          <p:nvPr/>
        </p:nvSpPr>
        <p:spPr>
          <a:xfrm>
            <a:off x="9351870" y="5719928"/>
            <a:ext cx="1970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신발의 도난방지를 위해</a:t>
            </a:r>
            <a:endParaRPr lang="en-US" altLang="ko-KR" sz="1000" dirty="0"/>
          </a:p>
          <a:p>
            <a:r>
              <a:rPr lang="ko-KR" altLang="en-US" sz="1000" dirty="0"/>
              <a:t>신발 객체 탐지 시 </a:t>
            </a:r>
            <a:r>
              <a:rPr lang="ko-KR" altLang="en-US" sz="1000" dirty="0" err="1"/>
              <a:t>부저로</a:t>
            </a:r>
            <a:r>
              <a:rPr lang="ko-KR" altLang="en-US" sz="1000" dirty="0"/>
              <a:t>   </a:t>
            </a:r>
            <a:endParaRPr lang="en-US" altLang="ko-KR" sz="1000" dirty="0"/>
          </a:p>
          <a:p>
            <a:r>
              <a:rPr lang="ko-KR" altLang="en-US" sz="1000" dirty="0"/>
              <a:t>도난방지 음악이 </a:t>
            </a:r>
            <a:r>
              <a:rPr lang="ko-KR" altLang="en-US" sz="1000" dirty="0" err="1"/>
              <a:t>나오도록함</a:t>
            </a:r>
            <a:r>
              <a:rPr lang="en-US" altLang="ko-KR" sz="1000" dirty="0"/>
              <a:t>.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117EA7-DFD0-97C4-7626-25E4BB2BC7F2}"/>
              </a:ext>
            </a:extLst>
          </p:cNvPr>
          <p:cNvCxnSpPr>
            <a:cxnSpLocks/>
            <a:stCxn id="1032" idx="2"/>
            <a:endCxn id="23" idx="0"/>
          </p:cNvCxnSpPr>
          <p:nvPr/>
        </p:nvCxnSpPr>
        <p:spPr>
          <a:xfrm>
            <a:off x="8950397" y="3061373"/>
            <a:ext cx="1346437" cy="7961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5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BDF8CE5-80DE-4946-7266-67B9FAD8A055}"/>
              </a:ext>
            </a:extLst>
          </p:cNvPr>
          <p:cNvSpPr txBox="1"/>
          <p:nvPr/>
        </p:nvSpPr>
        <p:spPr>
          <a:xfrm>
            <a:off x="2353803" y="555290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신발 관리 기능 </a:t>
            </a:r>
            <a:endParaRPr lang="ko-KR" altLang="en-US" sz="2800" b="1" i="1" u="sng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401B08-465D-DE5C-54C9-334F7B2C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09" y="1262903"/>
            <a:ext cx="3423081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-9331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623F88-D271-5523-BA4F-7E0969BC0652}"/>
              </a:ext>
            </a:extLst>
          </p:cNvPr>
          <p:cNvSpPr txBox="1"/>
          <p:nvPr/>
        </p:nvSpPr>
        <p:spPr>
          <a:xfrm>
            <a:off x="4873394" y="567012"/>
            <a:ext cx="1845595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객체 탐지 기능 </a:t>
            </a:r>
            <a:endParaRPr lang="ko-KR" altLang="en-US" sz="2800" b="1" i="1" u="sng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5A62C4-8478-E72C-E7D4-381773DDCEDC}"/>
              </a:ext>
            </a:extLst>
          </p:cNvPr>
          <p:cNvSpPr/>
          <p:nvPr/>
        </p:nvSpPr>
        <p:spPr>
          <a:xfrm>
            <a:off x="774441" y="693011"/>
            <a:ext cx="3990583" cy="5458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 b="1" dirty="0"/>
              <a:t>시리얼 모니터를 통해 신발 사용 시간 </a:t>
            </a:r>
            <a:r>
              <a:rPr lang="en-US" altLang="ko-KR" sz="1050" b="1" dirty="0"/>
              <a:t>DATA SET </a:t>
            </a:r>
            <a:r>
              <a:rPr lang="ko-KR" altLang="en-US" sz="1050" b="1" dirty="0"/>
              <a:t>저장</a:t>
            </a:r>
            <a:r>
              <a:rPr lang="en-US" altLang="ko-KR" sz="1050" b="1" dirty="0"/>
              <a:t>,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 b="1" dirty="0"/>
              <a:t>신발 유무에 따라 시스템 작동 </a:t>
            </a:r>
            <a:endParaRPr lang="en-US" altLang="ko-KR" sz="105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BD708D-7DBD-E59E-488E-A01211044516}"/>
              </a:ext>
            </a:extLst>
          </p:cNvPr>
          <p:cNvSpPr/>
          <p:nvPr/>
        </p:nvSpPr>
        <p:spPr>
          <a:xfrm>
            <a:off x="6845112" y="681263"/>
            <a:ext cx="3990583" cy="5458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050" b="1" dirty="0"/>
              <a:t>신발 객체 탐지를 통해 신발이 들어갈 때 나올 때 도난 방지 시스템</a:t>
            </a:r>
            <a:r>
              <a:rPr lang="en-US" altLang="ko-KR" sz="1050" b="1" dirty="0"/>
              <a:t>(</a:t>
            </a:r>
            <a:r>
              <a:rPr lang="ko-KR" altLang="en-US" sz="1050" b="1" dirty="0" err="1"/>
              <a:t>부저</a:t>
            </a:r>
            <a:r>
              <a:rPr lang="ko-KR" altLang="en-US" sz="1050" b="1" dirty="0"/>
              <a:t> 알림</a:t>
            </a:r>
            <a:r>
              <a:rPr lang="en-US" altLang="ko-KR" sz="1050" b="1" dirty="0"/>
              <a:t>)</a:t>
            </a:r>
            <a:r>
              <a:rPr lang="ko-KR" altLang="en-US" sz="1050" b="1" dirty="0"/>
              <a:t> 작용</a:t>
            </a:r>
            <a:endParaRPr lang="en-US" altLang="ko-KR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81764C-F947-2F5E-62CC-E1E2823E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1" y="1383931"/>
            <a:ext cx="3990583" cy="5373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EC3C03-6E72-F395-EF0A-20FBC94FC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112" y="1383931"/>
            <a:ext cx="3990583" cy="53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5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19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5. 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최종 목표 및 향후계획</a:t>
            </a: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45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최종 목표 및 향후계획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064F9502-1AF4-B1C1-0C3E-FD50F7D36969}"/>
              </a:ext>
            </a:extLst>
          </p:cNvPr>
          <p:cNvSpPr/>
          <p:nvPr/>
        </p:nvSpPr>
        <p:spPr>
          <a:xfrm>
            <a:off x="1698593" y="1107153"/>
            <a:ext cx="636272" cy="626148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0BB3E0-E85A-A9F9-099F-9DCCD50BE8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2" t="4441" r="3614" b="4314"/>
          <a:stretch/>
        </p:blipFill>
        <p:spPr>
          <a:xfrm>
            <a:off x="1908855" y="3565291"/>
            <a:ext cx="983635" cy="9609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4E7A12-0D0A-CD27-1AE7-7B25D515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68" y="3553172"/>
            <a:ext cx="999037" cy="1005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92313F-3C0B-0217-691B-D44A0859D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872" y="3814709"/>
            <a:ext cx="1613772" cy="7234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C4A87B-AC15-0D01-F291-0863E90497E8}"/>
              </a:ext>
            </a:extLst>
          </p:cNvPr>
          <p:cNvSpPr txBox="1"/>
          <p:nvPr/>
        </p:nvSpPr>
        <p:spPr>
          <a:xfrm>
            <a:off x="2111741" y="1466589"/>
            <a:ext cx="9536736" cy="174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 이 프로젝트의 최종 목표는 사용자의 신발 관리를 스마트하게 도와주는 </a:t>
            </a:r>
            <a:r>
              <a:rPr lang="en-US" altLang="ko-KR" sz="1400" dirty="0"/>
              <a:t>Smart Shoe Care </a:t>
            </a:r>
            <a:r>
              <a:rPr lang="ko-KR" altLang="en-US" sz="1400" dirty="0"/>
              <a:t>시스템을 구현하는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사용자가 사용 시간</a:t>
            </a:r>
            <a:r>
              <a:rPr lang="en-US" altLang="ko-KR" sz="1400" dirty="0"/>
              <a:t>, </a:t>
            </a:r>
            <a:r>
              <a:rPr lang="ko-KR" altLang="en-US" sz="1400" dirty="0"/>
              <a:t>온도 및 습도 등의 정보를 쉽게 추적하고 관리할 수 있는 시스템을 실제 완성 시킨다</a:t>
            </a:r>
            <a:r>
              <a:rPr lang="en-US" altLang="ko-KR" sz="1400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이를 위해 다양한 센서</a:t>
            </a:r>
            <a:r>
              <a:rPr lang="en-US" altLang="ko-KR" sz="1400" dirty="0"/>
              <a:t>, </a:t>
            </a:r>
            <a:r>
              <a:rPr lang="ko-KR" altLang="en-US" sz="1400" dirty="0"/>
              <a:t>모듈을 활용하여 스마트폰 앱과 연동하며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데이터베이스를 통해 정보를 저장 및 관리한다</a:t>
            </a:r>
            <a:r>
              <a:rPr lang="en-US" altLang="ko-KR" sz="14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현재는 데이터베이스를 구현하기 어렵다고 판단하여</a:t>
            </a:r>
            <a:r>
              <a:rPr lang="en-US" altLang="ko-KR" sz="1400" dirty="0"/>
              <a:t>,</a:t>
            </a:r>
            <a:r>
              <a:rPr lang="ko-KR" altLang="en-US" sz="1400" dirty="0"/>
              <a:t> 간단히 작동 방식을 파악할 수 있도록 프로토타입을 만들었다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1DEF4A-43FB-9E7B-E6A1-E5E7B869E325}"/>
              </a:ext>
            </a:extLst>
          </p:cNvPr>
          <p:cNvSpPr txBox="1"/>
          <p:nvPr/>
        </p:nvSpPr>
        <p:spPr>
          <a:xfrm>
            <a:off x="94456" y="1377595"/>
            <a:ext cx="1712568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최종 목표 </a:t>
            </a:r>
            <a:endParaRPr lang="ko-KR" altLang="en-US" sz="1600" b="1" i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AB51CE-9130-5953-4F35-1A25F7A8E597}"/>
              </a:ext>
            </a:extLst>
          </p:cNvPr>
          <p:cNvSpPr txBox="1"/>
          <p:nvPr/>
        </p:nvSpPr>
        <p:spPr>
          <a:xfrm>
            <a:off x="94456" y="4014270"/>
            <a:ext cx="1712568" cy="6192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i="1" u="sng" dirty="0">
                <a:solidFill>
                  <a:srgbClr val="374151"/>
                </a:solidFill>
                <a:latin typeface="Söhne"/>
              </a:rPr>
              <a:t>2. </a:t>
            </a:r>
            <a:r>
              <a:rPr lang="ko-KR" altLang="en-US" sz="2000" b="1" i="1" u="sng" dirty="0">
                <a:solidFill>
                  <a:srgbClr val="374151"/>
                </a:solidFill>
                <a:latin typeface="Söhne"/>
              </a:rPr>
              <a:t>향후 계획 </a:t>
            </a:r>
            <a:endParaRPr lang="ko-KR" altLang="en-US" sz="1600" b="1" i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B7058-EF55-F42F-3B5F-EBF724AD4D0F}"/>
              </a:ext>
            </a:extLst>
          </p:cNvPr>
          <p:cNvSpPr txBox="1"/>
          <p:nvPr/>
        </p:nvSpPr>
        <p:spPr>
          <a:xfrm>
            <a:off x="1807024" y="4789760"/>
            <a:ext cx="9536736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향후 계획으로는 더 많은 센서와 모듈을 활용하여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Smart Shoe Care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시스템의 기능을 확장하고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사용자가 더욱 편리하게 사용할 수 있는 인터페이스를 개발하는 것이다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0D17A7-E241-0B09-3FEB-77779B93D43E}"/>
              </a:ext>
            </a:extLst>
          </p:cNvPr>
          <p:cNvSpPr txBox="1"/>
          <p:nvPr/>
        </p:nvSpPr>
        <p:spPr>
          <a:xfrm>
            <a:off x="1807024" y="5789019"/>
            <a:ext cx="9536736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&lt;Smart Shoe Care&gt;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를 통해 얻은 사용시간의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DATABASE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를 가지고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리셀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시장과 연동하여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리셀</a:t>
            </a: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중고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거래 시에 신뢰성 있는 자료로 활용할 수 있게 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D76E843-8FE2-B592-C511-8FFAC8C46943}"/>
              </a:ext>
            </a:extLst>
          </p:cNvPr>
          <p:cNvSpPr/>
          <p:nvPr/>
        </p:nvSpPr>
        <p:spPr>
          <a:xfrm>
            <a:off x="4039715" y="729792"/>
            <a:ext cx="4105469" cy="578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UNIQUE SELLING POINT</a:t>
            </a:r>
            <a:endParaRPr lang="ko-KR" altLang="en-US" sz="2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A191AC-FC02-4351-B66F-38BFFCC7F7F5}"/>
              </a:ext>
            </a:extLst>
          </p:cNvPr>
          <p:cNvSpPr/>
          <p:nvPr/>
        </p:nvSpPr>
        <p:spPr>
          <a:xfrm>
            <a:off x="5236572" y="3370209"/>
            <a:ext cx="1613771" cy="444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B2B , B2C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8974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기초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2640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수고 하셨습니다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5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팀원 별 역할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50D2AE1-968B-6FE4-FEFD-CCC8C7B7B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1" b="-5601"/>
          <a:stretch/>
        </p:blipFill>
        <p:spPr>
          <a:xfrm>
            <a:off x="4511385" y="3931196"/>
            <a:ext cx="6988572" cy="24713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A196CB-9414-9D4E-07E2-483B7689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74" y="892597"/>
            <a:ext cx="6318846" cy="22098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6C990C-30A7-5A56-C88D-C0013C31F445}"/>
              </a:ext>
            </a:extLst>
          </p:cNvPr>
          <p:cNvSpPr txBox="1"/>
          <p:nvPr/>
        </p:nvSpPr>
        <p:spPr>
          <a:xfrm>
            <a:off x="272454" y="1535846"/>
            <a:ext cx="7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</a:t>
            </a:r>
            <a:r>
              <a:rPr lang="ko-KR" altLang="en-US" sz="2400" b="1" dirty="0"/>
              <a:t>팀장 </a:t>
            </a:r>
            <a:r>
              <a:rPr lang="en-US" altLang="ko-KR" sz="2400" b="1" dirty="0"/>
              <a:t>: 201810876 </a:t>
            </a:r>
            <a:r>
              <a:rPr lang="ko-KR" altLang="en-US" sz="2400" b="1" dirty="0"/>
              <a:t>문성준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F58B8-8747-3FE2-9DE9-ADD7203A4943}"/>
              </a:ext>
            </a:extLst>
          </p:cNvPr>
          <p:cNvSpPr txBox="1"/>
          <p:nvPr/>
        </p:nvSpPr>
        <p:spPr>
          <a:xfrm>
            <a:off x="272454" y="4471669"/>
            <a:ext cx="7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</a:t>
            </a:r>
            <a:r>
              <a:rPr lang="ko-KR" altLang="en-US" sz="2400" b="1" dirty="0"/>
              <a:t>팀원 </a:t>
            </a:r>
            <a:r>
              <a:rPr lang="en-US" altLang="ko-KR" sz="2400" b="1" dirty="0"/>
              <a:t>: 201910903 </a:t>
            </a:r>
            <a:r>
              <a:rPr lang="ko-KR" altLang="en-US" sz="2400" b="1" dirty="0"/>
              <a:t>오세욱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4C312D-92A1-8DE8-44C7-D85AFA25799A}"/>
              </a:ext>
            </a:extLst>
          </p:cNvPr>
          <p:cNvSpPr txBox="1"/>
          <p:nvPr/>
        </p:nvSpPr>
        <p:spPr>
          <a:xfrm>
            <a:off x="450453" y="2177670"/>
            <a:ext cx="489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노션을</a:t>
            </a:r>
            <a:r>
              <a:rPr lang="ko-KR" altLang="en-US" dirty="0"/>
              <a:t> 활용한 일정 조정</a:t>
            </a:r>
            <a:r>
              <a:rPr lang="en-US" altLang="ko-KR" dirty="0"/>
              <a:t>, </a:t>
            </a:r>
            <a:r>
              <a:rPr lang="ko-KR" altLang="en-US" dirty="0"/>
              <a:t>소스 코드 제어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95D559-DEA2-9D82-49AE-85E4062314A2}"/>
              </a:ext>
            </a:extLst>
          </p:cNvPr>
          <p:cNvSpPr txBox="1"/>
          <p:nvPr/>
        </p:nvSpPr>
        <p:spPr>
          <a:xfrm>
            <a:off x="450453" y="5113921"/>
            <a:ext cx="489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/>
              <a:t>회로 연결</a:t>
            </a:r>
            <a:r>
              <a:rPr lang="en-US" altLang="ko-KR" dirty="0"/>
              <a:t>, </a:t>
            </a:r>
            <a:r>
              <a:rPr lang="ko-KR" altLang="en-US" dirty="0"/>
              <a:t>소스 코드 제어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919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19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협업 툴 </a:t>
            </a: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협업 툴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33DA036-19A4-7E01-B89A-49D5958D5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75"/>
          <a:stretch/>
        </p:blipFill>
        <p:spPr>
          <a:xfrm>
            <a:off x="94456" y="2182743"/>
            <a:ext cx="3077369" cy="25758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AFFA5D-2EF7-CCC4-B32C-9484421AE444}"/>
              </a:ext>
            </a:extLst>
          </p:cNvPr>
          <p:cNvSpPr txBox="1"/>
          <p:nvPr/>
        </p:nvSpPr>
        <p:spPr>
          <a:xfrm>
            <a:off x="94456" y="14746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SLACK</a:t>
            </a:r>
            <a:r>
              <a:rPr lang="ko-KR" altLang="en-US" b="1" dirty="0"/>
              <a:t>을 활용한 소통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4C15EB-E549-4C84-C8D9-6FD33FD05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46" t="-25" r="23010" b="43326"/>
          <a:stretch/>
        </p:blipFill>
        <p:spPr>
          <a:xfrm>
            <a:off x="8358816" y="1115752"/>
            <a:ext cx="2931566" cy="28744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5DA960-B847-32FC-C2B2-6BF99C733478}"/>
              </a:ext>
            </a:extLst>
          </p:cNvPr>
          <p:cNvSpPr txBox="1"/>
          <p:nvPr/>
        </p:nvSpPr>
        <p:spPr>
          <a:xfrm>
            <a:off x="8274376" y="761227"/>
            <a:ext cx="362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en-US" altLang="ko-KR" sz="1200" b="1" dirty="0"/>
              <a:t>NOTION</a:t>
            </a:r>
            <a:r>
              <a:rPr lang="ko-KR" altLang="en-US" b="1" dirty="0"/>
              <a:t>을 활용한 작업관리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B956A8-C3B0-4F7A-3E23-AB21A4852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902" y="5268723"/>
            <a:ext cx="3068331" cy="9900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D7845A-5606-AC93-8AAA-88E9E57EB58C}"/>
              </a:ext>
            </a:extLst>
          </p:cNvPr>
          <p:cNvSpPr txBox="1"/>
          <p:nvPr/>
        </p:nvSpPr>
        <p:spPr>
          <a:xfrm>
            <a:off x="8432402" y="4951684"/>
            <a:ext cx="2857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GITHUB</a:t>
            </a:r>
            <a:r>
              <a:rPr lang="ko-KR" altLang="en-US" sz="1400" b="1" dirty="0"/>
              <a:t> 작업 내용 공유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게시</a:t>
            </a:r>
          </a:p>
        </p:txBody>
      </p:sp>
      <p:sp>
        <p:nvSpPr>
          <p:cNvPr id="1025" name="더하기 기호 1024">
            <a:extLst>
              <a:ext uri="{FF2B5EF4-FFF2-40B4-BE49-F238E27FC236}">
                <a16:creationId xmlns:a16="http://schemas.microsoft.com/office/drawing/2014/main" id="{170B0AE5-7090-6E75-DA26-F3AFB087DCB4}"/>
              </a:ext>
            </a:extLst>
          </p:cNvPr>
          <p:cNvSpPr/>
          <p:nvPr/>
        </p:nvSpPr>
        <p:spPr>
          <a:xfrm>
            <a:off x="7323988" y="3009256"/>
            <a:ext cx="574241" cy="638175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10F0AE-F5AA-2ADE-743E-E114C1954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544" y="3110390"/>
            <a:ext cx="3428721" cy="3216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45DF4B-D435-09CB-3283-9FABAA22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185" y="2047829"/>
            <a:ext cx="2821585" cy="9614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C3B9BF-2204-8906-7320-732CAAF80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12" y="4951684"/>
            <a:ext cx="3428721" cy="1415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EFEE54-82A6-9BAC-55CA-85B34105BEF8}"/>
              </a:ext>
            </a:extLst>
          </p:cNvPr>
          <p:cNvSpPr txBox="1"/>
          <p:nvPr/>
        </p:nvSpPr>
        <p:spPr>
          <a:xfrm>
            <a:off x="3646749" y="1638919"/>
            <a:ext cx="3964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SLACK</a:t>
            </a:r>
            <a:r>
              <a:rPr lang="ko-KR" altLang="en-US" sz="1400" b="1" dirty="0"/>
              <a:t>에 외부 </a:t>
            </a:r>
            <a:r>
              <a:rPr lang="en-US" altLang="ko-KR" sz="1400" b="1" dirty="0"/>
              <a:t>API (CHAT GPT, GITHUB)</a:t>
            </a:r>
            <a:r>
              <a:rPr lang="ko-KR" altLang="en-US" sz="1400" b="1" dirty="0"/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355677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목차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8BC763-ADCF-47AA-CE42-0788E01F0124}"/>
              </a:ext>
            </a:extLst>
          </p:cNvPr>
          <p:cNvGrpSpPr/>
          <p:nvPr/>
        </p:nvGrpSpPr>
        <p:grpSpPr>
          <a:xfrm>
            <a:off x="272454" y="2278785"/>
            <a:ext cx="1789060" cy="2300430"/>
            <a:chOff x="1111395" y="1885247"/>
            <a:chExt cx="2801654" cy="3621737"/>
          </a:xfrm>
        </p:grpSpPr>
        <p:sp>
          <p:nvSpPr>
            <p:cNvPr id="30" name="원호 29">
              <a:extLst>
                <a:ext uri="{FF2B5EF4-FFF2-40B4-BE49-F238E27FC236}">
                  <a16:creationId xmlns:a16="http://schemas.microsoft.com/office/drawing/2014/main" id="{79295E24-1E66-4ED6-64B0-95888CD8E92B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9D610968-8419-2430-689D-E3208035A1BB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B92F36C8-8A51-ED22-5B15-935ED59110E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5D2590-6BA7-FF15-DC31-D82F38FDA946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6B440495-974D-655C-A7E6-729CF5E518CB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28" name="원호 1027">
                <a:extLst>
                  <a:ext uri="{FF2B5EF4-FFF2-40B4-BE49-F238E27FC236}">
                    <a16:creationId xmlns:a16="http://schemas.microsoft.com/office/drawing/2014/main" id="{8DA4A161-CE38-7ABE-BDE0-6A7DB6F87F8A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29" name="직선 연결선 1028">
                <a:extLst>
                  <a:ext uri="{FF2B5EF4-FFF2-40B4-BE49-F238E27FC236}">
                    <a16:creationId xmlns:a16="http://schemas.microsoft.com/office/drawing/2014/main" id="{20009434-4079-B27B-B598-C13A6C5CB7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1" name="Freeform 6">
              <a:extLst>
                <a:ext uri="{FF2B5EF4-FFF2-40B4-BE49-F238E27FC236}">
                  <a16:creationId xmlns:a16="http://schemas.microsoft.com/office/drawing/2014/main" id="{26C4E02F-057F-8274-9867-9543917BD76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0C4E05B7-CE4D-0276-413D-623FE8C5445C}"/>
              </a:ext>
            </a:extLst>
          </p:cNvPr>
          <p:cNvSpPr/>
          <p:nvPr/>
        </p:nvSpPr>
        <p:spPr>
          <a:xfrm>
            <a:off x="406628" y="4778188"/>
            <a:ext cx="1472174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1. </a:t>
            </a:r>
            <a:r>
              <a:rPr lang="ko-KR" altLang="en-US" sz="1400" b="1" dirty="0">
                <a:solidFill>
                  <a:srgbClr val="78808D"/>
                </a:solidFill>
              </a:rPr>
              <a:t>주제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C1D53640-F1C8-F353-B5F2-E3586C8AF3E0}"/>
              </a:ext>
            </a:extLst>
          </p:cNvPr>
          <p:cNvSpPr/>
          <p:nvPr/>
        </p:nvSpPr>
        <p:spPr>
          <a:xfrm>
            <a:off x="10707428" y="2956655"/>
            <a:ext cx="653936" cy="653936"/>
          </a:xfrm>
          <a:prstGeom prst="ellipse">
            <a:avLst/>
          </a:prstGeom>
          <a:solidFill>
            <a:srgbClr val="54A0F4"/>
          </a:solidFill>
          <a:ln w="19050">
            <a:solidFill>
              <a:srgbClr val="54A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GOAL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88652A-2AF6-99DF-0F7D-20CDAE1F8F50}"/>
              </a:ext>
            </a:extLst>
          </p:cNvPr>
          <p:cNvGrpSpPr/>
          <p:nvPr/>
        </p:nvGrpSpPr>
        <p:grpSpPr>
          <a:xfrm>
            <a:off x="2304235" y="2278785"/>
            <a:ext cx="1789060" cy="2300430"/>
            <a:chOff x="1111395" y="1885247"/>
            <a:chExt cx="2801654" cy="3621737"/>
          </a:xfrm>
        </p:grpSpPr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E1A78A73-BC3F-9811-B8E2-CCF83B5F0DC0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369F2BA1-8AEA-2F95-AFD1-E05D5D098486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F202A4D-BE51-3F1F-8C1F-45EF90205CE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36DB47-B5DC-3F73-16D0-E0CF6EA54B96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B13D23-D077-DCFF-3832-39D610D34A81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00B06F7-97A9-4133-6EFA-D88419F7C9FA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39658FE-48A6-4CD2-5C9D-AC7430F0233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6ACB202-86EA-4BB6-7433-1179CE0DCA1B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FE2C2F-AB2F-6958-8B70-3A57EA2EFF20}"/>
              </a:ext>
            </a:extLst>
          </p:cNvPr>
          <p:cNvGrpSpPr/>
          <p:nvPr/>
        </p:nvGrpSpPr>
        <p:grpSpPr>
          <a:xfrm>
            <a:off x="4340993" y="2278785"/>
            <a:ext cx="1789060" cy="2300430"/>
            <a:chOff x="1111395" y="1885247"/>
            <a:chExt cx="2801654" cy="3621737"/>
          </a:xfrm>
        </p:grpSpPr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419F8D88-0D67-867E-C6A0-66E71CD00CDF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EFCA4DCF-7DB6-3BAA-C8A1-FA764C9C87AD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B8E2723-ACB2-C182-5833-178CDAD0AF54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10FD0C-F9F8-BC27-A565-D89FFFC12428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80E2A7-5528-A523-6B1F-0F415604F7CC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51" name="원호 1050">
                <a:extLst>
                  <a:ext uri="{FF2B5EF4-FFF2-40B4-BE49-F238E27FC236}">
                    <a16:creationId xmlns:a16="http://schemas.microsoft.com/office/drawing/2014/main" id="{8BE71D3C-D887-61EF-5F20-E314D7D92EE7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52" name="직선 연결선 1051">
                <a:extLst>
                  <a:ext uri="{FF2B5EF4-FFF2-40B4-BE49-F238E27FC236}">
                    <a16:creationId xmlns:a16="http://schemas.microsoft.com/office/drawing/2014/main" id="{DC7C772D-3B5D-E48E-8BA4-449E81E5080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F0DF006-A9B6-B60B-BC28-FE06D3F4907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9AD15BFF-5AED-A9DD-A74E-F1EE7DC99EF0}"/>
              </a:ext>
            </a:extLst>
          </p:cNvPr>
          <p:cNvGrpSpPr/>
          <p:nvPr/>
        </p:nvGrpSpPr>
        <p:grpSpPr>
          <a:xfrm>
            <a:off x="6441633" y="2278785"/>
            <a:ext cx="1789060" cy="2300430"/>
            <a:chOff x="1111395" y="1885247"/>
            <a:chExt cx="2801654" cy="3621737"/>
          </a:xfrm>
        </p:grpSpPr>
        <p:sp>
          <p:nvSpPr>
            <p:cNvPr id="1054" name="원호 1053">
              <a:extLst>
                <a:ext uri="{FF2B5EF4-FFF2-40B4-BE49-F238E27FC236}">
                  <a16:creationId xmlns:a16="http://schemas.microsoft.com/office/drawing/2014/main" id="{D3AE6618-F219-ECD9-A395-F84AA099B50B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5" name="원호 1054">
              <a:extLst>
                <a:ext uri="{FF2B5EF4-FFF2-40B4-BE49-F238E27FC236}">
                  <a16:creationId xmlns:a16="http://schemas.microsoft.com/office/drawing/2014/main" id="{5D881010-047E-A9F8-C1A7-0908F7A53104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56" name="직선 연결선 1055">
              <a:extLst>
                <a:ext uri="{FF2B5EF4-FFF2-40B4-BE49-F238E27FC236}">
                  <a16:creationId xmlns:a16="http://schemas.microsoft.com/office/drawing/2014/main" id="{D9A6B6E0-329D-CDD5-B3B8-602F7AA0AC2E}"/>
                </a:ext>
              </a:extLst>
            </p:cNvPr>
            <p:cNvCxnSpPr>
              <a:cxnSpLocks/>
              <a:endCxn id="1054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DC244142-AD52-D06F-3922-BF6D09455D35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3F314360-C7F1-5EB9-E427-CE6C9EC9A1D6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60" name="원호 1059">
                <a:extLst>
                  <a:ext uri="{FF2B5EF4-FFF2-40B4-BE49-F238E27FC236}">
                    <a16:creationId xmlns:a16="http://schemas.microsoft.com/office/drawing/2014/main" id="{FC563F15-BF4B-D8D1-D7FB-B50376AB4010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61" name="직선 연결선 1060">
                <a:extLst>
                  <a:ext uri="{FF2B5EF4-FFF2-40B4-BE49-F238E27FC236}">
                    <a16:creationId xmlns:a16="http://schemas.microsoft.com/office/drawing/2014/main" id="{24E79120-948D-62A0-7F07-80251B45BB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9" name="Freeform 6">
              <a:extLst>
                <a:ext uri="{FF2B5EF4-FFF2-40B4-BE49-F238E27FC236}">
                  <a16:creationId xmlns:a16="http://schemas.microsoft.com/office/drawing/2014/main" id="{6FD83DEB-755E-8637-03C3-613F34026EC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2" name="그룹 1061">
            <a:extLst>
              <a:ext uri="{FF2B5EF4-FFF2-40B4-BE49-F238E27FC236}">
                <a16:creationId xmlns:a16="http://schemas.microsoft.com/office/drawing/2014/main" id="{A6FEF382-0BA4-DFA2-B251-2C9D7F2C5B47}"/>
              </a:ext>
            </a:extLst>
          </p:cNvPr>
          <p:cNvGrpSpPr/>
          <p:nvPr/>
        </p:nvGrpSpPr>
        <p:grpSpPr>
          <a:xfrm>
            <a:off x="8491930" y="2278785"/>
            <a:ext cx="1789060" cy="2300430"/>
            <a:chOff x="1111395" y="1885247"/>
            <a:chExt cx="2801654" cy="3621737"/>
          </a:xfrm>
        </p:grpSpPr>
        <p:sp>
          <p:nvSpPr>
            <p:cNvPr id="1063" name="원호 1062">
              <a:extLst>
                <a:ext uri="{FF2B5EF4-FFF2-40B4-BE49-F238E27FC236}">
                  <a16:creationId xmlns:a16="http://schemas.microsoft.com/office/drawing/2014/main" id="{0952C92D-8AE0-0205-6419-6C9B3FC9F415}"/>
                </a:ext>
              </a:extLst>
            </p:cNvPr>
            <p:cNvSpPr/>
            <p:nvPr/>
          </p:nvSpPr>
          <p:spPr>
            <a:xfrm>
              <a:off x="1736006" y="3910686"/>
              <a:ext cx="776215" cy="776215"/>
            </a:xfrm>
            <a:prstGeom prst="arc">
              <a:avLst/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4" name="원호 1063">
              <a:extLst>
                <a:ext uri="{FF2B5EF4-FFF2-40B4-BE49-F238E27FC236}">
                  <a16:creationId xmlns:a16="http://schemas.microsoft.com/office/drawing/2014/main" id="{B41C8537-EAA8-FA36-BEE6-4F600EAE3215}"/>
                </a:ext>
              </a:extLst>
            </p:cNvPr>
            <p:cNvSpPr/>
            <p:nvPr/>
          </p:nvSpPr>
          <p:spPr>
            <a:xfrm>
              <a:off x="1111395" y="1885247"/>
              <a:ext cx="2025440" cy="2025440"/>
            </a:xfrm>
            <a:prstGeom prst="arc">
              <a:avLst>
                <a:gd name="adj1" fmla="val 5365069"/>
                <a:gd name="adj2" fmla="val 32305"/>
              </a:avLst>
            </a:prstGeom>
            <a:ln w="19050">
              <a:solidFill>
                <a:srgbClr val="54A0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65" name="직선 연결선 1064">
              <a:extLst>
                <a:ext uri="{FF2B5EF4-FFF2-40B4-BE49-F238E27FC236}">
                  <a16:creationId xmlns:a16="http://schemas.microsoft.com/office/drawing/2014/main" id="{50EEC389-AC92-73D3-B561-332CC65CE674}"/>
                </a:ext>
              </a:extLst>
            </p:cNvPr>
            <p:cNvCxnSpPr>
              <a:cxnSpLocks/>
              <a:endCxn id="1063" idx="2"/>
            </p:cNvCxnSpPr>
            <p:nvPr/>
          </p:nvCxnSpPr>
          <p:spPr>
            <a:xfrm flipV="1">
              <a:off x="2512221" y="4298794"/>
              <a:ext cx="0" cy="1208190"/>
            </a:xfrm>
            <a:prstGeom prst="line">
              <a:avLst/>
            </a:prstGeom>
            <a:ln w="19050">
              <a:solidFill>
                <a:srgbClr val="54A0F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타원 1065">
              <a:extLst>
                <a:ext uri="{FF2B5EF4-FFF2-40B4-BE49-F238E27FC236}">
                  <a16:creationId xmlns:a16="http://schemas.microsoft.com/office/drawing/2014/main" id="{80C51B0E-F36B-0066-6793-A104E10148B1}"/>
                </a:ext>
              </a:extLst>
            </p:cNvPr>
            <p:cNvSpPr/>
            <p:nvPr/>
          </p:nvSpPr>
          <p:spPr>
            <a:xfrm>
              <a:off x="1321510" y="2095362"/>
              <a:ext cx="1605209" cy="160520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4A0F4"/>
              </a:solidFill>
            </a:ln>
            <a:effectLst>
              <a:outerShdw blurRad="508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98CB433A-F35F-C7C3-A434-7AC3CD3F68D9}"/>
                </a:ext>
              </a:extLst>
            </p:cNvPr>
            <p:cNvGrpSpPr/>
            <p:nvPr/>
          </p:nvGrpSpPr>
          <p:grpSpPr>
            <a:xfrm rot="5400000" flipV="1">
              <a:off x="3136834" y="2509859"/>
              <a:ext cx="776216" cy="776215"/>
              <a:chOff x="4401724" y="2464763"/>
              <a:chExt cx="776216" cy="776215"/>
            </a:xfrm>
          </p:grpSpPr>
          <p:sp>
            <p:nvSpPr>
              <p:cNvPr id="1069" name="원호 1068">
                <a:extLst>
                  <a:ext uri="{FF2B5EF4-FFF2-40B4-BE49-F238E27FC236}">
                    <a16:creationId xmlns:a16="http://schemas.microsoft.com/office/drawing/2014/main" id="{F7EC7EEF-1D14-AD77-544E-F97351CEDBC0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19050">
                <a:solidFill>
                  <a:srgbClr val="54A0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070" name="직선 연결선 1069">
                <a:extLst>
                  <a:ext uri="{FF2B5EF4-FFF2-40B4-BE49-F238E27FC236}">
                    <a16:creationId xmlns:a16="http://schemas.microsoft.com/office/drawing/2014/main" id="{D8208537-D0F6-2524-8C90-D4044EC98F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19050">
                <a:solidFill>
                  <a:srgbClr val="54A0F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8" name="Freeform 6">
              <a:extLst>
                <a:ext uri="{FF2B5EF4-FFF2-40B4-BE49-F238E27FC236}">
                  <a16:creationId xmlns:a16="http://schemas.microsoft.com/office/drawing/2014/main" id="{8FDA7185-D422-2B98-CA22-49EBE4F9026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906729" y="2652799"/>
              <a:ext cx="425626" cy="37735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54A0F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7" name="직사각형 1076">
            <a:extLst>
              <a:ext uri="{FF2B5EF4-FFF2-40B4-BE49-F238E27FC236}">
                <a16:creationId xmlns:a16="http://schemas.microsoft.com/office/drawing/2014/main" id="{DF1E72A7-A5D3-DDDD-C675-6E85EFF36245}"/>
              </a:ext>
            </a:extLst>
          </p:cNvPr>
          <p:cNvSpPr/>
          <p:nvPr/>
        </p:nvSpPr>
        <p:spPr>
          <a:xfrm>
            <a:off x="2413694" y="4778188"/>
            <a:ext cx="1654887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2. </a:t>
            </a:r>
            <a:r>
              <a:rPr lang="ko-KR" altLang="en-US" sz="1400" b="1" dirty="0">
                <a:solidFill>
                  <a:srgbClr val="78808D"/>
                </a:solidFill>
              </a:rPr>
              <a:t>주제 선정 이유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78" name="직사각형 1077">
            <a:extLst>
              <a:ext uri="{FF2B5EF4-FFF2-40B4-BE49-F238E27FC236}">
                <a16:creationId xmlns:a16="http://schemas.microsoft.com/office/drawing/2014/main" id="{C24E2216-C1AF-3451-0989-76A35B3A3A2F}"/>
              </a:ext>
            </a:extLst>
          </p:cNvPr>
          <p:cNvSpPr/>
          <p:nvPr/>
        </p:nvSpPr>
        <p:spPr>
          <a:xfrm>
            <a:off x="4479523" y="4778188"/>
            <a:ext cx="1472174" cy="6970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3.</a:t>
            </a:r>
            <a:r>
              <a:rPr lang="ko-KR" altLang="en-US" sz="1400" b="1" dirty="0">
                <a:solidFill>
                  <a:srgbClr val="78808D"/>
                </a:solidFill>
              </a:rPr>
              <a:t> 시스템 구성도 및 핵심 기능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80" name="직사각형 1079">
            <a:extLst>
              <a:ext uri="{FF2B5EF4-FFF2-40B4-BE49-F238E27FC236}">
                <a16:creationId xmlns:a16="http://schemas.microsoft.com/office/drawing/2014/main" id="{AE22F5E1-6529-FE0A-C077-6E1FBD91D817}"/>
              </a:ext>
            </a:extLst>
          </p:cNvPr>
          <p:cNvSpPr/>
          <p:nvPr/>
        </p:nvSpPr>
        <p:spPr>
          <a:xfrm>
            <a:off x="6506774" y="4778188"/>
            <a:ext cx="1472174" cy="3738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rgbClr val="78808D"/>
                </a:solidFill>
              </a:rPr>
              <a:t>4. </a:t>
            </a:r>
            <a:r>
              <a:rPr lang="ko-KR" altLang="en-US" sz="1400" b="1" dirty="0">
                <a:solidFill>
                  <a:srgbClr val="78808D"/>
                </a:solidFill>
              </a:rPr>
              <a:t>시스템 구현</a:t>
            </a:r>
            <a:endParaRPr lang="ko-KR" altLang="en-US" sz="900" dirty="0">
              <a:solidFill>
                <a:srgbClr val="78808D"/>
              </a:solidFill>
            </a:endParaRPr>
          </a:p>
        </p:txBody>
      </p:sp>
      <p:sp>
        <p:nvSpPr>
          <p:cNvPr id="1081" name="직사각형 1080">
            <a:extLst>
              <a:ext uri="{FF2B5EF4-FFF2-40B4-BE49-F238E27FC236}">
                <a16:creationId xmlns:a16="http://schemas.microsoft.com/office/drawing/2014/main" id="{C945214F-5E48-F050-D931-30A7D7A21090}"/>
              </a:ext>
            </a:extLst>
          </p:cNvPr>
          <p:cNvSpPr/>
          <p:nvPr/>
        </p:nvSpPr>
        <p:spPr>
          <a:xfrm>
            <a:off x="8564198" y="4778188"/>
            <a:ext cx="1472174" cy="8697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FF0000"/>
                </a:solidFill>
              </a:rPr>
              <a:t>5. </a:t>
            </a:r>
            <a:r>
              <a:rPr lang="ko-KR" altLang="en-US" b="1" dirty="0">
                <a:solidFill>
                  <a:srgbClr val="FF0000"/>
                </a:solidFill>
              </a:rPr>
              <a:t>최종 목표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및 향후계획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1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444500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IOT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센서 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E444D773-F9DA-32F9-6F51-1E1E8F75AEC5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2947488"/>
            </a:avLst>
          </a:prstGeom>
          <a:ln w="50800" cap="rnd">
            <a:solidFill>
              <a:srgbClr val="54A0F4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  <a:p>
            <a:pPr algn="ctr">
              <a:defRPr/>
            </a:pPr>
            <a:endParaRPr lang="en-US" altLang="ko-KR" sz="500" b="1" dirty="0"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21" name="원호 20">
            <a:extLst>
              <a:ext uri="{FF2B5EF4-FFF2-40B4-BE49-F238E27FC236}">
                <a16:creationId xmlns:a16="http://schemas.microsoft.com/office/drawing/2014/main" id="{CFC742C9-B30C-A83F-84DE-85410D47CACD}"/>
              </a:ext>
            </a:extLst>
          </p:cNvPr>
          <p:cNvSpPr/>
          <p:nvPr/>
        </p:nvSpPr>
        <p:spPr>
          <a:xfrm>
            <a:off x="4942048" y="2090227"/>
            <a:ext cx="2019300" cy="2019300"/>
          </a:xfrm>
          <a:prstGeom prst="arc">
            <a:avLst>
              <a:gd name="adj1" fmla="val 7470511"/>
              <a:gd name="adj2" fmla="val 10316345"/>
            </a:avLst>
          </a:prstGeom>
          <a:ln w="50800" cap="rnd">
            <a:solidFill>
              <a:srgbClr val="54A0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B7FEEE-3BE2-0D92-657A-417395C071FD}"/>
              </a:ext>
            </a:extLst>
          </p:cNvPr>
          <p:cNvGrpSpPr/>
          <p:nvPr/>
        </p:nvGrpSpPr>
        <p:grpSpPr>
          <a:xfrm>
            <a:off x="4846798" y="3099877"/>
            <a:ext cx="219075" cy="219075"/>
            <a:chOff x="8105775" y="1819275"/>
            <a:chExt cx="219075" cy="219075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50637E-D998-E25E-CD8C-9F295D9B7A67}"/>
                </a:ext>
              </a:extLst>
            </p:cNvPr>
            <p:cNvSpPr/>
            <p:nvPr/>
          </p:nvSpPr>
          <p:spPr>
            <a:xfrm>
              <a:off x="8105775" y="1819275"/>
              <a:ext cx="219075" cy="2190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54A0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1C74D2-B692-88B8-3A3D-ACF72A67F5BC}"/>
                </a:ext>
              </a:extLst>
            </p:cNvPr>
            <p:cNvSpPr/>
            <p:nvPr/>
          </p:nvSpPr>
          <p:spPr>
            <a:xfrm>
              <a:off x="8161312" y="1874812"/>
              <a:ext cx="108000" cy="108000"/>
            </a:xfrm>
            <a:prstGeom prst="ellipse">
              <a:avLst/>
            </a:prstGeom>
            <a:solidFill>
              <a:srgbClr val="54A0F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08B62-540C-C6CC-889D-76B8525F5562}"/>
              </a:ext>
            </a:extLst>
          </p:cNvPr>
          <p:cNvSpPr/>
          <p:nvPr/>
        </p:nvSpPr>
        <p:spPr>
          <a:xfrm>
            <a:off x="438868" y="3876320"/>
            <a:ext cx="11139615" cy="1901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1.</a:t>
            </a:r>
            <a:r>
              <a:rPr lang="ko-KR" altLang="en-US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주제</a:t>
            </a:r>
            <a:r>
              <a:rPr lang="en-US" altLang="ko-KR" sz="5400" b="1" dirty="0">
                <a:solidFill>
                  <a:srgbClr val="44546A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endParaRPr lang="ko-KR" altLang="ko-KR" sz="24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endParaRPr lang="ko-KR" altLang="en-US" sz="2800" dirty="0">
              <a:solidFill>
                <a:srgbClr val="44546A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CB6FAC1-0F14-4C2F-396F-265F9063D09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536172" y="2727455"/>
            <a:ext cx="831051" cy="744843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4A0F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82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60131"/>
              <a:ext cx="12096000" cy="53888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1 . </a:t>
              </a:r>
              <a:r>
                <a:rPr lang="ko-KR" altLang="en-US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 </a:t>
              </a:r>
              <a:r>
                <a:rPr lang="en-US" altLang="ko-KR" sz="32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&lt;Smart Shoe Care  2.0&gt;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D8E6695-CE67-110F-13F7-DEFBB0537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" y="1109783"/>
            <a:ext cx="1203215" cy="119587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205D07-9D16-9B6C-5A15-00102711826F}"/>
              </a:ext>
            </a:extLst>
          </p:cNvPr>
          <p:cNvGrpSpPr/>
          <p:nvPr/>
        </p:nvGrpSpPr>
        <p:grpSpPr>
          <a:xfrm>
            <a:off x="2412746" y="1477223"/>
            <a:ext cx="283356" cy="467603"/>
            <a:chOff x="4016857" y="4503123"/>
            <a:chExt cx="589783" cy="5897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DE6F04-B941-BCB8-5BF7-F1AAF20F8506}"/>
                </a:ext>
              </a:extLst>
            </p:cNvPr>
            <p:cNvSpPr/>
            <p:nvPr/>
          </p:nvSpPr>
          <p:spPr>
            <a:xfrm rot="5400000">
              <a:off x="4016858" y="4746457"/>
              <a:ext cx="589783" cy="103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82E99D-4FDD-0810-06DE-A39ECE483598}"/>
                </a:ext>
              </a:extLst>
            </p:cNvPr>
            <p:cNvSpPr/>
            <p:nvPr/>
          </p:nvSpPr>
          <p:spPr>
            <a:xfrm rot="10800000">
              <a:off x="4016857" y="4746456"/>
              <a:ext cx="589783" cy="103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073D670-E3EF-E039-A226-F9FBC2EA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287" y="1202587"/>
            <a:ext cx="1281034" cy="1010695"/>
          </a:xfrm>
          <a:prstGeom prst="rect">
            <a:avLst/>
          </a:prstGeom>
        </p:spPr>
      </p:pic>
      <p:sp>
        <p:nvSpPr>
          <p:cNvPr id="18" name="같음 기호 17">
            <a:extLst>
              <a:ext uri="{FF2B5EF4-FFF2-40B4-BE49-F238E27FC236}">
                <a16:creationId xmlns:a16="http://schemas.microsoft.com/office/drawing/2014/main" id="{6313A7D3-37D4-23C3-ABF2-8BC973092724}"/>
              </a:ext>
            </a:extLst>
          </p:cNvPr>
          <p:cNvSpPr/>
          <p:nvPr/>
        </p:nvSpPr>
        <p:spPr>
          <a:xfrm>
            <a:off x="5192510" y="1547171"/>
            <a:ext cx="390503" cy="354431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21C4B7-BBDC-BB47-89C1-71EC2DE3C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53" y="1268381"/>
            <a:ext cx="1072677" cy="9983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C4E059-F549-2CD0-80E0-187F156BC691}"/>
              </a:ext>
            </a:extLst>
          </p:cNvPr>
          <p:cNvSpPr txBox="1"/>
          <p:nvPr/>
        </p:nvSpPr>
        <p:spPr>
          <a:xfrm>
            <a:off x="522990" y="2205695"/>
            <a:ext cx="5450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600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&lt;Smart Shoe Care&gt; 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F8D62A7E-8B95-BAA5-881A-CA67FF0227D6}"/>
              </a:ext>
            </a:extLst>
          </p:cNvPr>
          <p:cNvSpPr txBox="1"/>
          <p:nvPr/>
        </p:nvSpPr>
        <p:spPr>
          <a:xfrm>
            <a:off x="289008" y="2413859"/>
            <a:ext cx="11325379" cy="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‘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신발 관리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’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와 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‘</a:t>
            </a:r>
            <a:r>
              <a:rPr lang="ko-KR" altLang="en-US" b="1" dirty="0" err="1">
                <a:solidFill>
                  <a:srgbClr val="374151"/>
                </a:solidFill>
                <a:latin typeface="Söhne"/>
              </a:rPr>
              <a:t>리셀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시장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’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이라는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두가지 측면을 모두 만족 시킬 수 있는  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&lt;Smart Shoe Care&gt;</a:t>
            </a:r>
            <a:r>
              <a:rPr lang="ko-KR" altLang="en-US" b="1" dirty="0">
                <a:solidFill>
                  <a:srgbClr val="374151"/>
                </a:solidFill>
                <a:latin typeface="Söhne"/>
              </a:rPr>
              <a:t> 를 주제로 선정</a:t>
            </a:r>
            <a:r>
              <a:rPr lang="en-US" altLang="ko-KR" b="1" dirty="0">
                <a:solidFill>
                  <a:srgbClr val="374151"/>
                </a:solidFill>
                <a:latin typeface="Söhne"/>
              </a:rPr>
              <a:t>.</a:t>
            </a:r>
            <a:endParaRPr lang="ko-KR" altLang="en-US" sz="1400" b="1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B6F4CEE1-CA13-6042-71B2-939EECB9DFAF}"/>
              </a:ext>
            </a:extLst>
          </p:cNvPr>
          <p:cNvSpPr txBox="1"/>
          <p:nvPr/>
        </p:nvSpPr>
        <p:spPr>
          <a:xfrm>
            <a:off x="424142" y="3896746"/>
            <a:ext cx="1712568" cy="724557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2400" b="1" i="1" u="sng" dirty="0">
                <a:solidFill>
                  <a:srgbClr val="374151"/>
                </a:solidFill>
                <a:latin typeface="Söhne"/>
              </a:rPr>
              <a:t>신발관리 </a:t>
            </a:r>
            <a:endParaRPr lang="ko-KR" altLang="en-US" b="1" i="1" u="sng" dirty="0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2F9004F-933E-85C5-F2B2-AF6E9DECF783}"/>
              </a:ext>
            </a:extLst>
          </p:cNvPr>
          <p:cNvSpPr txBox="1"/>
          <p:nvPr/>
        </p:nvSpPr>
        <p:spPr>
          <a:xfrm>
            <a:off x="2509352" y="3801055"/>
            <a:ext cx="9536736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온 습도를 실시간으로 측정하고</a:t>
            </a:r>
            <a:r>
              <a:rPr lang="en-US" altLang="ko-KR" sz="1400" dirty="0"/>
              <a:t>,</a:t>
            </a:r>
            <a:r>
              <a:rPr lang="ko-KR" altLang="en-US" sz="1400" dirty="0"/>
              <a:t> 모터를 이용해 온 습도를 조절하여 자동으로 신발을 관리 하게 한다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CF1D80C6-E5F6-0A0D-21A6-68E2D69A53A8}"/>
              </a:ext>
            </a:extLst>
          </p:cNvPr>
          <p:cNvSpPr txBox="1"/>
          <p:nvPr/>
        </p:nvSpPr>
        <p:spPr>
          <a:xfrm>
            <a:off x="1919902" y="5128467"/>
            <a:ext cx="9536736" cy="461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 err="1"/>
              <a:t>리셀</a:t>
            </a:r>
            <a:r>
              <a:rPr lang="ko-KR" altLang="en-US" sz="1400" dirty="0"/>
              <a:t> 시 가장 중요한 착용시간에 대한 데이터를 수집하여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리셀</a:t>
            </a: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(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중고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거래 시에 신뢰성 있는 자료로 활용할 수 있게 한다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8234C3D8-EA2F-4B3D-01D2-6629DA9A6E13}"/>
              </a:ext>
            </a:extLst>
          </p:cNvPr>
          <p:cNvSpPr txBox="1"/>
          <p:nvPr/>
        </p:nvSpPr>
        <p:spPr>
          <a:xfrm>
            <a:off x="2529654" y="4174888"/>
            <a:ext cx="9536736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/>
              <a:t>LED</a:t>
            </a:r>
            <a:r>
              <a:rPr lang="ko-KR" altLang="en-US" sz="1400" dirty="0"/>
              <a:t>를 활용하여 현재 상태를 파악하고 더 나아가 전시 용도로 사용할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B03FE18B-4703-041E-12FB-7724B7327064}"/>
              </a:ext>
            </a:extLst>
          </p:cNvPr>
          <p:cNvSpPr txBox="1"/>
          <p:nvPr/>
        </p:nvSpPr>
        <p:spPr>
          <a:xfrm>
            <a:off x="424142" y="5076152"/>
            <a:ext cx="1243356" cy="724557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u="sng" dirty="0">
                <a:solidFill>
                  <a:srgbClr val="374151"/>
                </a:solidFill>
                <a:latin typeface="Söhne"/>
              </a:rPr>
              <a:t>2. </a:t>
            </a:r>
            <a:r>
              <a:rPr lang="ko-KR" altLang="en-US" sz="2400" b="1" i="1" u="sng" dirty="0" err="1">
                <a:solidFill>
                  <a:srgbClr val="374151"/>
                </a:solidFill>
                <a:latin typeface="Söhne"/>
              </a:rPr>
              <a:t>리셀</a:t>
            </a:r>
            <a:r>
              <a:rPr lang="ko-KR" altLang="en-US" sz="2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183422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AD2B0F-B4A3-A421-AF87-CE7ECE0BF07F}"/>
              </a:ext>
            </a:extLst>
          </p:cNvPr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3B8800A-A47D-CAC8-E3AD-DF2B2D67A61F}"/>
                </a:ext>
              </a:extLst>
            </p:cNvPr>
            <p:cNvSpPr/>
            <p:nvPr/>
          </p:nvSpPr>
          <p:spPr>
            <a:xfrm>
              <a:off x="11903394" y="495300"/>
              <a:ext cx="252000" cy="6311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B0DA2ED-5E99-8194-9A45-5213BB5C8871}"/>
                </a:ext>
              </a:extLst>
            </p:cNvPr>
            <p:cNvSpPr/>
            <p:nvPr/>
          </p:nvSpPr>
          <p:spPr>
            <a:xfrm>
              <a:off x="0" y="0"/>
              <a:ext cx="12192001" cy="6858001"/>
            </a:xfrm>
            <a:custGeom>
              <a:avLst/>
              <a:gdLst>
                <a:gd name="connsiteX0" fmla="*/ 38131 w 12192001"/>
                <a:gd name="connsiteY0" fmla="*/ 571500 h 6858001"/>
                <a:gd name="connsiteX1" fmla="*/ 38131 w 12192001"/>
                <a:gd name="connsiteY1" fmla="*/ 6819871 h 6858001"/>
                <a:gd name="connsiteX2" fmla="*/ 12153871 w 12192001"/>
                <a:gd name="connsiteY2" fmla="*/ 6819871 h 6858001"/>
                <a:gd name="connsiteX3" fmla="*/ 12153871 w 12192001"/>
                <a:gd name="connsiteY3" fmla="*/ 571500 h 6858001"/>
                <a:gd name="connsiteX4" fmla="*/ 0 w 12192001"/>
                <a:gd name="connsiteY4" fmla="*/ 0 h 6858001"/>
                <a:gd name="connsiteX5" fmla="*/ 12191999 w 12192001"/>
                <a:gd name="connsiteY5" fmla="*/ 0 h 6858001"/>
                <a:gd name="connsiteX6" fmla="*/ 12191999 w 12192001"/>
                <a:gd name="connsiteY6" fmla="*/ 1 h 6858001"/>
                <a:gd name="connsiteX7" fmla="*/ 12192001 w 12192001"/>
                <a:gd name="connsiteY7" fmla="*/ 1 h 6858001"/>
                <a:gd name="connsiteX8" fmla="*/ 12192001 w 12192001"/>
                <a:gd name="connsiteY8" fmla="*/ 6858001 h 6858001"/>
                <a:gd name="connsiteX9" fmla="*/ 1 w 12192001"/>
                <a:gd name="connsiteY9" fmla="*/ 6858001 h 6858001"/>
                <a:gd name="connsiteX10" fmla="*/ 1 w 12192001"/>
                <a:gd name="connsiteY10" fmla="*/ 571500 h 6858001"/>
                <a:gd name="connsiteX11" fmla="*/ 0 w 12192001"/>
                <a:gd name="connsiteY11" fmla="*/ 57150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1" h="6858001">
                  <a:moveTo>
                    <a:pt x="38131" y="571500"/>
                  </a:moveTo>
                  <a:lnTo>
                    <a:pt x="38131" y="6819871"/>
                  </a:lnTo>
                  <a:lnTo>
                    <a:pt x="12153871" y="6819871"/>
                  </a:lnTo>
                  <a:lnTo>
                    <a:pt x="12153871" y="571500"/>
                  </a:lnTo>
                  <a:close/>
                  <a:moveTo>
                    <a:pt x="0" y="0"/>
                  </a:moveTo>
                  <a:lnTo>
                    <a:pt x="12191999" y="0"/>
                  </a:lnTo>
                  <a:lnTo>
                    <a:pt x="12191999" y="1"/>
                  </a:lnTo>
                  <a:lnTo>
                    <a:pt x="12192001" y="1"/>
                  </a:lnTo>
                  <a:lnTo>
                    <a:pt x="12192001" y="6858001"/>
                  </a:lnTo>
                  <a:lnTo>
                    <a:pt x="1" y="6858001"/>
                  </a:lnTo>
                  <a:lnTo>
                    <a:pt x="1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FCF302-46FD-97FF-412D-702A22775C3F}"/>
                </a:ext>
              </a:extLst>
            </p:cNvPr>
            <p:cNvSpPr/>
            <p:nvPr/>
          </p:nvSpPr>
          <p:spPr>
            <a:xfrm>
              <a:off x="44450" y="50800"/>
              <a:ext cx="12096000" cy="516212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1950" latinLnBrk="0">
                <a:defRPr/>
              </a:pPr>
              <a:r>
                <a:rPr lang="en-US" altLang="ko-KR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1. </a:t>
              </a:r>
              <a:r>
                <a:rPr lang="ko-KR" altLang="en-US" sz="2000" i="1" kern="0" dirty="0">
                  <a:ln w="12700">
                    <a:noFill/>
                  </a:ln>
                  <a:solidFill>
                    <a:prstClr val="white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</a:t>
              </a:r>
              <a:endParaRPr lang="en-US" altLang="ko-KR" sz="2000" i="1" kern="0" dirty="0">
                <a:ln w="12700">
                  <a:noFill/>
                </a:ln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61D18A-0AC3-3EE7-E30C-4A033F2F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6" y="75008"/>
              <a:ext cx="355997" cy="355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C8CC5C8-5A7E-DEFE-90BE-A6F99EB4516F}"/>
                </a:ext>
              </a:extLst>
            </p:cNvPr>
            <p:cNvGrpSpPr/>
            <p:nvPr/>
          </p:nvGrpSpPr>
          <p:grpSpPr>
            <a:xfrm>
              <a:off x="11096520" y="131244"/>
              <a:ext cx="963926" cy="280713"/>
              <a:chOff x="11346996" y="171725"/>
              <a:chExt cx="677732" cy="19736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8D0D032-4360-424B-5727-D92638390FE5}"/>
                  </a:ext>
                </a:extLst>
              </p:cNvPr>
              <p:cNvSpPr/>
              <p:nvPr/>
            </p:nvSpPr>
            <p:spPr>
              <a:xfrm>
                <a:off x="11346996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>
                  <a:defRPr/>
                </a:pPr>
                <a:r>
                  <a:rPr lang="en-US" altLang="ko-KR" sz="2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_</a:t>
                </a:r>
                <a:endParaRPr lang="ko-KR" alt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BFBF706-A12B-EB79-9278-762E6E009F03}"/>
                  </a:ext>
                </a:extLst>
              </p:cNvPr>
              <p:cNvSpPr/>
              <p:nvPr/>
            </p:nvSpPr>
            <p:spPr>
              <a:xfrm>
                <a:off x="11587178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ko-KR" altLang="en-US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□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52E9D96-66ED-4C94-C3B9-D54456C6DFBD}"/>
                  </a:ext>
                </a:extLst>
              </p:cNvPr>
              <p:cNvSpPr/>
              <p:nvPr/>
            </p:nvSpPr>
            <p:spPr>
              <a:xfrm>
                <a:off x="11827360" y="171725"/>
                <a:ext cx="197368" cy="19736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w="38100" h="254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2000"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X</a:t>
                </a:r>
                <a:endPara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D1D24-D6CB-A320-96B6-4A484E2B16A7}"/>
                </a:ext>
              </a:extLst>
            </p:cNvPr>
            <p:cNvSpPr/>
            <p:nvPr/>
          </p:nvSpPr>
          <p:spPr>
            <a:xfrm>
              <a:off x="11902782" y="567012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▲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75A810-5C76-38BF-5D3A-AE3E39FCB743}"/>
                </a:ext>
              </a:extLst>
            </p:cNvPr>
            <p:cNvSpPr/>
            <p:nvPr/>
          </p:nvSpPr>
          <p:spPr>
            <a:xfrm>
              <a:off x="11902782" y="6562344"/>
              <a:ext cx="251999" cy="251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r>
                <a:rPr lang="ko-KR" altLang="en-US" sz="1200" b="1" dirty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FCA90F-CD2D-B59A-EC60-E0E4F4524D9A}"/>
                </a:ext>
              </a:extLst>
            </p:cNvPr>
            <p:cNvSpPr/>
            <p:nvPr/>
          </p:nvSpPr>
          <p:spPr>
            <a:xfrm>
              <a:off x="11920089" y="2552977"/>
              <a:ext cx="251999" cy="1461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2700000"/>
              </a:lightRig>
            </a:scene3d>
            <a:sp3d>
              <a:bevelT w="38100" h="254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>
                <a:defRPr/>
              </a:pPr>
              <a:endParaRPr lang="ko-KR" altLang="en-US" sz="120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pic>
        <p:nvPicPr>
          <p:cNvPr id="14" name="그림 13" descr="도표이(가) 표시된 사진&#10;&#10;자동 생성된 설명">
            <a:extLst>
              <a:ext uri="{FF2B5EF4-FFF2-40B4-BE49-F238E27FC236}">
                <a16:creationId xmlns:a16="http://schemas.microsoft.com/office/drawing/2014/main" id="{2B6ECE56-2802-E7A8-B3FE-39F1B41182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66" b="26630"/>
          <a:stretch/>
        </p:blipFill>
        <p:spPr>
          <a:xfrm>
            <a:off x="2117612" y="1215342"/>
            <a:ext cx="7712620" cy="5128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F411B-00B4-A469-9F9E-B4488D0897B9}"/>
              </a:ext>
            </a:extLst>
          </p:cNvPr>
          <p:cNvSpPr txBox="1"/>
          <p:nvPr/>
        </p:nvSpPr>
        <p:spPr>
          <a:xfrm>
            <a:off x="198358" y="681598"/>
            <a:ext cx="3123340" cy="724557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i="1" u="sng" dirty="0">
                <a:solidFill>
                  <a:srgbClr val="374151"/>
                </a:solidFill>
                <a:latin typeface="Söhne"/>
              </a:rPr>
              <a:t>1. </a:t>
            </a:r>
            <a:r>
              <a:rPr lang="ko-KR" altLang="en-US" sz="2400" b="1" i="1" u="sng" dirty="0" err="1">
                <a:solidFill>
                  <a:srgbClr val="374151"/>
                </a:solidFill>
                <a:latin typeface="Söhne"/>
              </a:rPr>
              <a:t>리플릿</a:t>
            </a:r>
            <a:r>
              <a:rPr lang="ko-KR" altLang="en-US" sz="2400" b="1" i="1" u="sng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400" b="1" i="1" u="sng" dirty="0">
                <a:solidFill>
                  <a:srgbClr val="374151"/>
                </a:solidFill>
                <a:latin typeface="Söhne"/>
              </a:rPr>
              <a:t>(Smart Shoe Care 1.0)</a:t>
            </a:r>
            <a:r>
              <a:rPr lang="ko-KR" altLang="en-US" sz="1400" b="1" i="1" u="sng" dirty="0">
                <a:solidFill>
                  <a:srgbClr val="374151"/>
                </a:solidFill>
                <a:latin typeface="Söhne"/>
              </a:rPr>
              <a:t> </a:t>
            </a:r>
            <a:endParaRPr lang="ko-KR" alt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30588266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1259</Words>
  <Application>Microsoft Macintosh PowerPoint</Application>
  <PresentationFormat>와이드스크린</PresentationFormat>
  <Paragraphs>317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ë‹ì›€</vt:lpstr>
      <vt:lpstr>맑은 고딕</vt:lpstr>
      <vt:lpstr>Pretendard Medium</vt:lpstr>
      <vt:lpstr>Söhne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문성준</cp:lastModifiedBy>
  <cp:revision>22</cp:revision>
  <dcterms:created xsi:type="dcterms:W3CDTF">2023-04-11T18:21:18Z</dcterms:created>
  <dcterms:modified xsi:type="dcterms:W3CDTF">2024-01-13T14:48:48Z</dcterms:modified>
</cp:coreProperties>
</file>